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notesMasterIdLst>
    <p:notesMasterId r:id="rId43"/>
  </p:notesMasterIdLst>
  <p:handoutMasterIdLst>
    <p:handoutMasterId r:id="rId44"/>
  </p:handoutMasterIdLst>
  <p:sldIdLst>
    <p:sldId id="263" r:id="rId3"/>
    <p:sldId id="264" r:id="rId4"/>
    <p:sldId id="423" r:id="rId5"/>
    <p:sldId id="424" r:id="rId6"/>
    <p:sldId id="399" r:id="rId7"/>
    <p:sldId id="428" r:id="rId8"/>
    <p:sldId id="430" r:id="rId9"/>
    <p:sldId id="401" r:id="rId10"/>
    <p:sldId id="429" r:id="rId11"/>
    <p:sldId id="391" r:id="rId12"/>
    <p:sldId id="431" r:id="rId13"/>
    <p:sldId id="432" r:id="rId14"/>
    <p:sldId id="433" r:id="rId15"/>
    <p:sldId id="434" r:id="rId16"/>
    <p:sldId id="435" r:id="rId17"/>
    <p:sldId id="436" r:id="rId18"/>
    <p:sldId id="437" r:id="rId19"/>
    <p:sldId id="438" r:id="rId20"/>
    <p:sldId id="332" r:id="rId21"/>
    <p:sldId id="340" r:id="rId22"/>
    <p:sldId id="286" r:id="rId23"/>
    <p:sldId id="427" r:id="rId24"/>
    <p:sldId id="403" r:id="rId25"/>
    <p:sldId id="404" r:id="rId26"/>
    <p:sldId id="285" r:id="rId27"/>
    <p:sldId id="393" r:id="rId28"/>
    <p:sldId id="383" r:id="rId29"/>
    <p:sldId id="405" r:id="rId30"/>
    <p:sldId id="406" r:id="rId31"/>
    <p:sldId id="407" r:id="rId32"/>
    <p:sldId id="408" r:id="rId33"/>
    <p:sldId id="409" r:id="rId34"/>
    <p:sldId id="411" r:id="rId35"/>
    <p:sldId id="412" r:id="rId36"/>
    <p:sldId id="413" r:id="rId37"/>
    <p:sldId id="394" r:id="rId38"/>
    <p:sldId id="395" r:id="rId39"/>
    <p:sldId id="414" r:id="rId40"/>
    <p:sldId id="282" r:id="rId41"/>
    <p:sldId id="390" r:id="rId4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C62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854B3E3-6FAB-4DB0-A37A-1D81A2373218}" type="datetimeFigureOut">
              <a:rPr lang="en-US" smtClean="0"/>
              <a:pPr/>
              <a:t>1/31/2013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D57E086-510C-4FDE-9634-B363B8461F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403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0092FE-76AA-4764-9C34-16CDB7EE25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CACA26-2AC6-4329-A98A-851205B06C0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FD2518-AF91-42CF-B7E4-248C6DEEC31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1946275"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9118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6C5438-5C44-4279-8FC2-03632B2C4E2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4C6DF-8D2E-442C-80A1-76FC2728B73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6096AA-24B4-404F-987E-A076233F191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D92485-C7F5-41CD-928C-1F7F8450952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E460E5-640D-4BF2-B3DF-C40ABD85520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2A868F-2C55-4A86-AAB4-1F463922362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D8313C-8D0F-42B7-99E9-F00E75666E2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E4D1EA-A27B-4C65-AD71-887CEB97DD6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28DD5-0C26-4009-BC71-E81C67DF41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2A6DEA-F6F3-44D4-91BD-0D61B66EFFB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36AEB2-9746-4067-8B80-7E5EE91253B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73074D-6E73-400F-982D-3407B279A74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1946275"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911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E6D28E-66D1-40A4-99FE-6712D80CF62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67AC15-D66A-4F50-BD90-1E6697B3C5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8A98ED-1352-46C8-95F6-F676462EC0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6D2C9F-76A9-4AA2-B578-B33C2340E4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551453-E459-4B87-B9D9-71CD0577156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489548-C284-48A6-A1A5-E992EE3168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FE3A65-DF17-47B5-9E18-B56D71CBB16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474ABD-1904-4E35-BBA0-DA692A8E93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Microsoft_Office_Word_97_-_2003_Document1.doc"/><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703263"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47"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endParaRPr lang="en-US"/>
          </a:p>
        </p:txBody>
      </p:sp>
      <p:sp>
        <p:nvSpPr>
          <p:cNvPr id="82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endParaRPr lang="en-US"/>
          </a:p>
        </p:txBody>
      </p:sp>
      <p:sp>
        <p:nvSpPr>
          <p:cNvPr id="82950" name="Rectangle 6"/>
          <p:cNvSpPr>
            <a:spLocks noGrp="1" noChangeArrowheads="1"/>
          </p:cNvSpPr>
          <p:nvPr>
            <p:ph type="sldNum" sz="quarter" idx="4"/>
          </p:nvPr>
        </p:nvSpPr>
        <p:spPr bwMode="auto">
          <a:xfrm>
            <a:off x="323850"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fld id="{1F9D9F59-C164-446D-B4D7-2BA45DD71842}" type="slidenum">
              <a:rPr lang="en-US"/>
              <a:pPr/>
              <a:t>‹#›</a:t>
            </a:fld>
            <a:endParaRPr lang="en-US" dirty="0"/>
          </a:p>
        </p:txBody>
      </p:sp>
      <p:pic>
        <p:nvPicPr>
          <p:cNvPr id="82951" name="Picture 7"/>
          <p:cNvPicPr>
            <a:picLocks noChangeAspect="1" noChangeArrowheads="1"/>
          </p:cNvPicPr>
          <p:nvPr/>
        </p:nvPicPr>
        <p:blipFill>
          <a:blip r:embed="rId13" cstate="print"/>
          <a:srcRect/>
          <a:stretch>
            <a:fillRect/>
          </a:stretch>
        </p:blipFill>
        <p:spPr bwMode="auto">
          <a:xfrm>
            <a:off x="7451725" y="5949950"/>
            <a:ext cx="1412875" cy="631825"/>
          </a:xfrm>
          <a:prstGeom prst="rect">
            <a:avLst/>
          </a:prstGeom>
          <a:noFill/>
          <a:ln w="9525">
            <a:noFill/>
            <a:miter lim="800000"/>
            <a:headEnd/>
            <a:tailEnd/>
          </a:ln>
          <a:effectLst/>
        </p:spPr>
      </p:pic>
      <p:sp>
        <p:nvSpPr>
          <p:cNvPr id="82952" name="Line 8"/>
          <p:cNvSpPr>
            <a:spLocks noChangeShapeType="1"/>
          </p:cNvSpPr>
          <p:nvPr userDrawn="1"/>
        </p:nvSpPr>
        <p:spPr bwMode="auto">
          <a:xfrm>
            <a:off x="0" y="1039813"/>
            <a:ext cx="9144000" cy="0"/>
          </a:xfrm>
          <a:prstGeom prst="line">
            <a:avLst/>
          </a:prstGeom>
          <a:noFill/>
          <a:ln w="28575">
            <a:solidFill>
              <a:srgbClr val="ADC5AE"/>
            </a:solidFill>
            <a:round/>
            <a:headEnd/>
            <a:tailEnd/>
          </a:ln>
          <a:effectLst/>
        </p:spPr>
        <p:txBody>
          <a:bodyPr/>
          <a:lstStyle/>
          <a:p>
            <a:endParaRPr lang="en-US"/>
          </a:p>
        </p:txBody>
      </p:sp>
      <p:sp>
        <p:nvSpPr>
          <p:cNvPr id="9" name="Rectangle 6"/>
          <p:cNvSpPr txBox="1">
            <a:spLocks noChangeArrowheads="1"/>
          </p:cNvSpPr>
          <p:nvPr userDrawn="1"/>
        </p:nvSpPr>
        <p:spPr bwMode="auto">
          <a:xfrm>
            <a:off x="324445" y="623661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F9D9F59-C164-446D-B4D7-2BA45DD71842}"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Arial" charset="0"/>
            </a:endParaRPr>
          </a:p>
        </p:txBody>
      </p:sp>
      <p:pic>
        <p:nvPicPr>
          <p:cNvPr id="10" name="Picture 7"/>
          <p:cNvPicPr>
            <a:picLocks noChangeAspect="1" noChangeArrowheads="1"/>
          </p:cNvPicPr>
          <p:nvPr userDrawn="1"/>
        </p:nvPicPr>
        <p:blipFill>
          <a:blip r:embed="rId13" cstate="print"/>
          <a:srcRect/>
          <a:stretch>
            <a:fillRect/>
          </a:stretch>
        </p:blipFill>
        <p:spPr bwMode="auto">
          <a:xfrm>
            <a:off x="7452320" y="5949280"/>
            <a:ext cx="1412875" cy="63182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fontAlgn="base">
        <a:spcBef>
          <a:spcPct val="0"/>
        </a:spcBef>
        <a:spcAft>
          <a:spcPct val="0"/>
        </a:spcAft>
        <a:defRPr sz="3600">
          <a:solidFill>
            <a:srgbClr val="006600"/>
          </a:solidFill>
          <a:latin typeface="+mj-lt"/>
          <a:ea typeface="+mj-ea"/>
          <a:cs typeface="+mj-cs"/>
        </a:defRPr>
      </a:lvl1pPr>
      <a:lvl2pPr algn="ctr" rtl="0" fontAlgn="base">
        <a:spcBef>
          <a:spcPct val="0"/>
        </a:spcBef>
        <a:spcAft>
          <a:spcPct val="0"/>
        </a:spcAft>
        <a:defRPr sz="3600">
          <a:solidFill>
            <a:srgbClr val="006600"/>
          </a:solidFill>
          <a:latin typeface="Tahoma" pitchFamily="34" charset="0"/>
          <a:cs typeface="Arial" charset="0"/>
        </a:defRPr>
      </a:lvl2pPr>
      <a:lvl3pPr algn="ctr" rtl="0" fontAlgn="base">
        <a:spcBef>
          <a:spcPct val="0"/>
        </a:spcBef>
        <a:spcAft>
          <a:spcPct val="0"/>
        </a:spcAft>
        <a:defRPr sz="3600">
          <a:solidFill>
            <a:srgbClr val="006600"/>
          </a:solidFill>
          <a:latin typeface="Tahoma" pitchFamily="34" charset="0"/>
          <a:cs typeface="Arial" charset="0"/>
        </a:defRPr>
      </a:lvl3pPr>
      <a:lvl4pPr algn="ctr" rtl="0" fontAlgn="base">
        <a:spcBef>
          <a:spcPct val="0"/>
        </a:spcBef>
        <a:spcAft>
          <a:spcPct val="0"/>
        </a:spcAft>
        <a:defRPr sz="3600">
          <a:solidFill>
            <a:srgbClr val="006600"/>
          </a:solidFill>
          <a:latin typeface="Tahoma" pitchFamily="34" charset="0"/>
          <a:cs typeface="Arial" charset="0"/>
        </a:defRPr>
      </a:lvl4pPr>
      <a:lvl5pPr algn="ctr" rtl="0" fontAlgn="base">
        <a:spcBef>
          <a:spcPct val="0"/>
        </a:spcBef>
        <a:spcAft>
          <a:spcPct val="0"/>
        </a:spcAft>
        <a:defRPr sz="3600">
          <a:solidFill>
            <a:srgbClr val="006600"/>
          </a:solidFill>
          <a:latin typeface="Tahoma" pitchFamily="34" charset="0"/>
          <a:cs typeface="Arial" charset="0"/>
        </a:defRPr>
      </a:lvl5pPr>
      <a:lvl6pPr marL="457200" algn="ctr" rtl="0" fontAlgn="base">
        <a:spcBef>
          <a:spcPct val="0"/>
        </a:spcBef>
        <a:spcAft>
          <a:spcPct val="0"/>
        </a:spcAft>
        <a:defRPr sz="3600">
          <a:solidFill>
            <a:srgbClr val="006600"/>
          </a:solidFill>
          <a:latin typeface="Tahoma" pitchFamily="34" charset="0"/>
          <a:cs typeface="Arial" charset="0"/>
        </a:defRPr>
      </a:lvl6pPr>
      <a:lvl7pPr marL="914400" algn="ctr" rtl="0" fontAlgn="base">
        <a:spcBef>
          <a:spcPct val="0"/>
        </a:spcBef>
        <a:spcAft>
          <a:spcPct val="0"/>
        </a:spcAft>
        <a:defRPr sz="3600">
          <a:solidFill>
            <a:srgbClr val="006600"/>
          </a:solidFill>
          <a:latin typeface="Tahoma" pitchFamily="34" charset="0"/>
          <a:cs typeface="Arial" charset="0"/>
        </a:defRPr>
      </a:lvl7pPr>
      <a:lvl8pPr marL="1371600" algn="ctr" rtl="0" fontAlgn="base">
        <a:spcBef>
          <a:spcPct val="0"/>
        </a:spcBef>
        <a:spcAft>
          <a:spcPct val="0"/>
        </a:spcAft>
        <a:defRPr sz="3600">
          <a:solidFill>
            <a:srgbClr val="006600"/>
          </a:solidFill>
          <a:latin typeface="Tahoma" pitchFamily="34" charset="0"/>
          <a:cs typeface="Arial" charset="0"/>
        </a:defRPr>
      </a:lvl8pPr>
      <a:lvl9pPr marL="1828800" algn="ctr" rtl="0" fontAlgn="base">
        <a:spcBef>
          <a:spcPct val="0"/>
        </a:spcBef>
        <a:spcAft>
          <a:spcPct val="0"/>
        </a:spcAft>
        <a:defRPr sz="3600">
          <a:solidFill>
            <a:srgbClr val="006600"/>
          </a:solidFill>
          <a:latin typeface="Tahoma" pitchFamily="34" charset="0"/>
          <a:cs typeface="Arial" charset="0"/>
        </a:defRPr>
      </a:lvl9pPr>
    </p:titleStyle>
    <p:bodyStyle>
      <a:lvl1pPr marL="342900" indent="-342900" algn="l" rtl="0" fontAlgn="base">
        <a:spcBef>
          <a:spcPct val="20000"/>
        </a:spcBef>
        <a:spcAft>
          <a:spcPct val="0"/>
        </a:spcAft>
        <a:buClr>
          <a:srgbClr val="006600"/>
        </a:buClr>
        <a:buFont typeface="Wingdings" pitchFamily="2" charset="2"/>
        <a:buChar char="n"/>
        <a:defRPr sz="2200">
          <a:solidFill>
            <a:schemeClr val="tx1"/>
          </a:solidFill>
          <a:latin typeface="+mn-lt"/>
          <a:ea typeface="+mn-ea"/>
          <a:cs typeface="+mn-cs"/>
        </a:defRPr>
      </a:lvl1pPr>
      <a:lvl2pPr marL="742950" indent="-285750" algn="l" rtl="0" fontAlgn="base">
        <a:spcBef>
          <a:spcPct val="20000"/>
        </a:spcBef>
        <a:spcAft>
          <a:spcPct val="0"/>
        </a:spcAft>
        <a:buClr>
          <a:srgbClr val="006600"/>
        </a:buClr>
        <a:buChar char="–"/>
        <a:defRPr sz="2000">
          <a:solidFill>
            <a:schemeClr val="tx1"/>
          </a:solidFill>
          <a:latin typeface="+mn-lt"/>
          <a:cs typeface="+mn-cs"/>
        </a:defRPr>
      </a:lvl2pPr>
      <a:lvl3pPr marL="1143000" indent="-228600" algn="l" rtl="0" fontAlgn="base">
        <a:spcBef>
          <a:spcPct val="20000"/>
        </a:spcBef>
        <a:spcAft>
          <a:spcPct val="0"/>
        </a:spcAft>
        <a:buClr>
          <a:srgbClr val="006600"/>
        </a:buClr>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6195"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6196"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3C5FE2-D931-4EF5-8B38-5FC0C4FED6BB}" type="slidenum">
              <a:rPr lang="en-US"/>
              <a:pPr/>
              <a:t>‹#›</a:t>
            </a:fld>
            <a:endParaRPr lang="en-US"/>
          </a:p>
        </p:txBody>
      </p:sp>
      <p:sp>
        <p:nvSpPr>
          <p:cNvPr id="136197" name="Rectangle 5"/>
          <p:cNvSpPr>
            <a:spLocks noGrp="1" noChangeArrowheads="1"/>
          </p:cNvSpPr>
          <p:nvPr>
            <p:ph type="title"/>
          </p:nvPr>
        </p:nvSpPr>
        <p:spPr bwMode="auto">
          <a:xfrm>
            <a:off x="703263"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36198" name="Picture 6"/>
          <p:cNvPicPr>
            <a:picLocks noChangeAspect="1" noChangeArrowheads="1"/>
          </p:cNvPicPr>
          <p:nvPr userDrawn="1"/>
        </p:nvPicPr>
        <p:blipFill>
          <a:blip r:embed="rId14" cstate="print"/>
          <a:srcRect/>
          <a:stretch>
            <a:fillRect/>
          </a:stretch>
        </p:blipFill>
        <p:spPr bwMode="auto">
          <a:xfrm>
            <a:off x="7086600" y="5791200"/>
            <a:ext cx="1803400" cy="806450"/>
          </a:xfrm>
          <a:prstGeom prst="rect">
            <a:avLst/>
          </a:prstGeom>
          <a:noFill/>
          <a:ln w="9525">
            <a:noFill/>
            <a:miter lim="800000"/>
            <a:headEnd/>
            <a:tailEnd/>
          </a:ln>
          <a:effectLst/>
        </p:spPr>
      </p:pic>
      <p:sp>
        <p:nvSpPr>
          <p:cNvPr id="136199" name="Rectangle 7"/>
          <p:cNvSpPr>
            <a:spLocks noGrp="1" noChangeArrowheads="1"/>
          </p:cNvSpPr>
          <p:nvPr>
            <p:ph type="body" idx="1"/>
          </p:nvPr>
        </p:nvSpPr>
        <p:spPr bwMode="auto">
          <a:xfrm>
            <a:off x="685800" y="1752600"/>
            <a:ext cx="7772400" cy="398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36200" name="Object 8"/>
          <p:cNvGraphicFramePr>
            <a:graphicFrameLocks noChangeAspect="1"/>
          </p:cNvGraphicFramePr>
          <p:nvPr/>
        </p:nvGraphicFramePr>
        <p:xfrm>
          <a:off x="223838" y="5754688"/>
          <a:ext cx="2403475" cy="879475"/>
        </p:xfrm>
        <a:graphic>
          <a:graphicData uri="http://schemas.openxmlformats.org/presentationml/2006/ole">
            <p:oleObj spid="_x0000_s136200" name="Document" r:id="rId15" imgW="4888800" imgH="1789920" progId="Word.Document.8">
              <p:embed/>
            </p:oleObj>
          </a:graphicData>
        </a:graphic>
      </p:graphicFrame>
      <p:pic>
        <p:nvPicPr>
          <p:cNvPr id="136201" name="Picture 9" descr="clarendon"/>
          <p:cNvPicPr>
            <a:picLocks noChangeAspect="1" noChangeArrowheads="1"/>
          </p:cNvPicPr>
          <p:nvPr userDrawn="1"/>
        </p:nvPicPr>
        <p:blipFill>
          <a:blip r:embed="rId16" cstate="print"/>
          <a:srcRect/>
          <a:stretch>
            <a:fillRect/>
          </a:stretch>
        </p:blipFill>
        <p:spPr bwMode="auto">
          <a:xfrm>
            <a:off x="179388" y="188913"/>
            <a:ext cx="1495425" cy="1123950"/>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fontAlgn="base">
        <a:spcBef>
          <a:spcPct val="0"/>
        </a:spcBef>
        <a:spcAft>
          <a:spcPct val="0"/>
        </a:spcAft>
        <a:defRPr sz="4000">
          <a:solidFill>
            <a:srgbClr val="008000"/>
          </a:solidFill>
          <a:latin typeface="+mj-lt"/>
          <a:ea typeface="+mj-ea"/>
          <a:cs typeface="+mj-cs"/>
        </a:defRPr>
      </a:lvl1pPr>
      <a:lvl2pPr algn="ctr" rtl="0" fontAlgn="base">
        <a:spcBef>
          <a:spcPct val="0"/>
        </a:spcBef>
        <a:spcAft>
          <a:spcPct val="0"/>
        </a:spcAft>
        <a:defRPr sz="4000">
          <a:solidFill>
            <a:srgbClr val="008000"/>
          </a:solidFill>
          <a:latin typeface="Tahoma" pitchFamily="34" charset="0"/>
          <a:cs typeface="Arial" charset="0"/>
        </a:defRPr>
      </a:lvl2pPr>
      <a:lvl3pPr algn="ctr" rtl="0" fontAlgn="base">
        <a:spcBef>
          <a:spcPct val="0"/>
        </a:spcBef>
        <a:spcAft>
          <a:spcPct val="0"/>
        </a:spcAft>
        <a:defRPr sz="4000">
          <a:solidFill>
            <a:srgbClr val="008000"/>
          </a:solidFill>
          <a:latin typeface="Tahoma" pitchFamily="34" charset="0"/>
          <a:cs typeface="Arial" charset="0"/>
        </a:defRPr>
      </a:lvl3pPr>
      <a:lvl4pPr algn="ctr" rtl="0" fontAlgn="base">
        <a:spcBef>
          <a:spcPct val="0"/>
        </a:spcBef>
        <a:spcAft>
          <a:spcPct val="0"/>
        </a:spcAft>
        <a:defRPr sz="4000">
          <a:solidFill>
            <a:srgbClr val="008000"/>
          </a:solidFill>
          <a:latin typeface="Tahoma" pitchFamily="34" charset="0"/>
          <a:cs typeface="Arial" charset="0"/>
        </a:defRPr>
      </a:lvl4pPr>
      <a:lvl5pPr algn="ctr" rtl="0" fontAlgn="base">
        <a:spcBef>
          <a:spcPct val="0"/>
        </a:spcBef>
        <a:spcAft>
          <a:spcPct val="0"/>
        </a:spcAft>
        <a:defRPr sz="4000">
          <a:solidFill>
            <a:srgbClr val="008000"/>
          </a:solidFill>
          <a:latin typeface="Tahoma" pitchFamily="34" charset="0"/>
          <a:cs typeface="Arial" charset="0"/>
        </a:defRPr>
      </a:lvl5pPr>
      <a:lvl6pPr marL="457200" algn="ctr" rtl="0" fontAlgn="base">
        <a:spcBef>
          <a:spcPct val="0"/>
        </a:spcBef>
        <a:spcAft>
          <a:spcPct val="0"/>
        </a:spcAft>
        <a:defRPr sz="4000">
          <a:solidFill>
            <a:srgbClr val="008000"/>
          </a:solidFill>
          <a:latin typeface="Tahoma" pitchFamily="34" charset="0"/>
          <a:cs typeface="Arial" charset="0"/>
        </a:defRPr>
      </a:lvl6pPr>
      <a:lvl7pPr marL="914400" algn="ctr" rtl="0" fontAlgn="base">
        <a:spcBef>
          <a:spcPct val="0"/>
        </a:spcBef>
        <a:spcAft>
          <a:spcPct val="0"/>
        </a:spcAft>
        <a:defRPr sz="4000">
          <a:solidFill>
            <a:srgbClr val="008000"/>
          </a:solidFill>
          <a:latin typeface="Tahoma" pitchFamily="34" charset="0"/>
          <a:cs typeface="Arial" charset="0"/>
        </a:defRPr>
      </a:lvl7pPr>
      <a:lvl8pPr marL="1371600" algn="ctr" rtl="0" fontAlgn="base">
        <a:spcBef>
          <a:spcPct val="0"/>
        </a:spcBef>
        <a:spcAft>
          <a:spcPct val="0"/>
        </a:spcAft>
        <a:defRPr sz="4000">
          <a:solidFill>
            <a:srgbClr val="008000"/>
          </a:solidFill>
          <a:latin typeface="Tahoma" pitchFamily="34" charset="0"/>
          <a:cs typeface="Arial" charset="0"/>
        </a:defRPr>
      </a:lvl8pPr>
      <a:lvl9pPr marL="1828800" algn="ctr" rtl="0" fontAlgn="base">
        <a:spcBef>
          <a:spcPct val="0"/>
        </a:spcBef>
        <a:spcAft>
          <a:spcPct val="0"/>
        </a:spcAft>
        <a:defRPr sz="4000">
          <a:solidFill>
            <a:srgbClr val="008000"/>
          </a:solidFill>
          <a:latin typeface="Tahoma" pitchFamily="34" charset="0"/>
          <a:cs typeface="Arial" charset="0"/>
        </a:defRPr>
      </a:lvl9pPr>
    </p:titleStyle>
    <p:bodyStyle>
      <a:lvl1pPr marL="342900" indent="-342900" algn="l" rtl="0" fontAlgn="base">
        <a:spcBef>
          <a:spcPct val="20000"/>
        </a:spcBef>
        <a:spcAft>
          <a:spcPct val="0"/>
        </a:spcAft>
        <a:buClr>
          <a:srgbClr val="008000"/>
        </a:buClr>
        <a:buChar char="•"/>
        <a:defRPr sz="3200">
          <a:solidFill>
            <a:srgbClr val="000000"/>
          </a:solidFill>
          <a:latin typeface="+mn-lt"/>
          <a:ea typeface="+mn-ea"/>
          <a:cs typeface="+mn-cs"/>
        </a:defRPr>
      </a:lvl1pPr>
      <a:lvl2pPr marL="742950" indent="-285750" algn="l" rtl="0" fontAlgn="base">
        <a:spcBef>
          <a:spcPct val="20000"/>
        </a:spcBef>
        <a:spcAft>
          <a:spcPct val="0"/>
        </a:spcAft>
        <a:buClr>
          <a:srgbClr val="008000"/>
        </a:buClr>
        <a:buChar char="–"/>
        <a:defRPr sz="2800">
          <a:solidFill>
            <a:srgbClr val="000000"/>
          </a:solidFill>
          <a:latin typeface="+mn-lt"/>
          <a:cs typeface="+mn-cs"/>
        </a:defRPr>
      </a:lvl2pPr>
      <a:lvl3pPr marL="1143000" indent="-228600" algn="l" rtl="0" fontAlgn="base">
        <a:spcBef>
          <a:spcPct val="20000"/>
        </a:spcBef>
        <a:spcAft>
          <a:spcPct val="0"/>
        </a:spcAft>
        <a:buClr>
          <a:srgbClr val="008000"/>
        </a:buClr>
        <a:buChar char="•"/>
        <a:defRPr sz="2400">
          <a:solidFill>
            <a:srgbClr val="000000"/>
          </a:solidFill>
          <a:latin typeface="+mn-lt"/>
          <a:cs typeface="+mn-cs"/>
        </a:defRPr>
      </a:lvl3pPr>
      <a:lvl4pPr marL="1600200" indent="-228600" algn="l" rtl="0" fontAlgn="base">
        <a:spcBef>
          <a:spcPct val="20000"/>
        </a:spcBef>
        <a:spcAft>
          <a:spcPct val="0"/>
        </a:spcAft>
        <a:buClr>
          <a:srgbClr val="008000"/>
        </a:buClr>
        <a:buChar char="–"/>
        <a:defRPr sz="2000">
          <a:solidFill>
            <a:srgbClr val="000000"/>
          </a:solidFill>
          <a:latin typeface="+mn-lt"/>
          <a:cs typeface="+mn-cs"/>
        </a:defRPr>
      </a:lvl4pPr>
      <a:lvl5pPr marL="2057400" indent="-228600" algn="l" rtl="0" fontAlgn="base">
        <a:spcBef>
          <a:spcPct val="20000"/>
        </a:spcBef>
        <a:spcAft>
          <a:spcPct val="0"/>
        </a:spcAft>
        <a:buClr>
          <a:srgbClr val="008000"/>
        </a:buClr>
        <a:buChar char="»"/>
        <a:defRPr sz="2000">
          <a:solidFill>
            <a:srgbClr val="000000"/>
          </a:solidFill>
          <a:latin typeface="+mn-lt"/>
          <a:cs typeface="+mn-cs"/>
        </a:defRPr>
      </a:lvl5pPr>
      <a:lvl6pPr marL="2514600" indent="-228600" algn="l" rtl="0" fontAlgn="base">
        <a:spcBef>
          <a:spcPct val="20000"/>
        </a:spcBef>
        <a:spcAft>
          <a:spcPct val="0"/>
        </a:spcAft>
        <a:buClr>
          <a:srgbClr val="008000"/>
        </a:buClr>
        <a:buChar char="»"/>
        <a:defRPr sz="2000">
          <a:solidFill>
            <a:srgbClr val="000000"/>
          </a:solidFill>
          <a:latin typeface="+mn-lt"/>
          <a:cs typeface="+mn-cs"/>
        </a:defRPr>
      </a:lvl6pPr>
      <a:lvl7pPr marL="2971800" indent="-228600" algn="l" rtl="0" fontAlgn="base">
        <a:spcBef>
          <a:spcPct val="20000"/>
        </a:spcBef>
        <a:spcAft>
          <a:spcPct val="0"/>
        </a:spcAft>
        <a:buClr>
          <a:srgbClr val="008000"/>
        </a:buClr>
        <a:buChar char="»"/>
        <a:defRPr sz="2000">
          <a:solidFill>
            <a:srgbClr val="000000"/>
          </a:solidFill>
          <a:latin typeface="+mn-lt"/>
          <a:cs typeface="+mn-cs"/>
        </a:defRPr>
      </a:lvl7pPr>
      <a:lvl8pPr marL="3429000" indent="-228600" algn="l" rtl="0" fontAlgn="base">
        <a:spcBef>
          <a:spcPct val="20000"/>
        </a:spcBef>
        <a:spcAft>
          <a:spcPct val="0"/>
        </a:spcAft>
        <a:buClr>
          <a:srgbClr val="008000"/>
        </a:buClr>
        <a:buChar char="»"/>
        <a:defRPr sz="2000">
          <a:solidFill>
            <a:srgbClr val="000000"/>
          </a:solidFill>
          <a:latin typeface="+mn-lt"/>
          <a:cs typeface="+mn-cs"/>
        </a:defRPr>
      </a:lvl8pPr>
      <a:lvl9pPr marL="3886200" indent="-228600" algn="l" rtl="0" fontAlgn="base">
        <a:spcBef>
          <a:spcPct val="20000"/>
        </a:spcBef>
        <a:spcAft>
          <a:spcPct val="0"/>
        </a:spcAft>
        <a:buClr>
          <a:srgbClr val="008000"/>
        </a:buClr>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ov.uk/government/publications/reported-road-casualties-great-britain-main-results-201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331640" y="0"/>
            <a:ext cx="7056438" cy="1470025"/>
          </a:xfrm>
        </p:spPr>
        <p:txBody>
          <a:bodyPr/>
          <a:lstStyle/>
          <a:p>
            <a:r>
              <a:rPr lang="en-GB" dirty="0"/>
              <a:t>Introduction to road user </a:t>
            </a:r>
            <a:r>
              <a:rPr lang="en-GB" dirty="0" smtClean="0"/>
              <a:t>safety</a:t>
            </a:r>
            <a:endParaRPr lang="en-US" dirty="0"/>
          </a:p>
        </p:txBody>
      </p:sp>
      <p:sp>
        <p:nvSpPr>
          <p:cNvPr id="11267" name="Rectangle 3"/>
          <p:cNvSpPr>
            <a:spLocks noGrp="1" noChangeArrowheads="1"/>
          </p:cNvSpPr>
          <p:nvPr>
            <p:ph type="subTitle" idx="1"/>
          </p:nvPr>
        </p:nvSpPr>
        <p:spPr>
          <a:xfrm>
            <a:off x="1331913" y="5105400"/>
            <a:ext cx="6400800" cy="1752600"/>
          </a:xfrm>
        </p:spPr>
        <p:txBody>
          <a:bodyPr/>
          <a:lstStyle/>
          <a:p>
            <a:pPr>
              <a:lnSpc>
                <a:spcPct val="80000"/>
              </a:lnSpc>
            </a:pPr>
            <a:r>
              <a:rPr lang="en-GB" sz="2000" dirty="0"/>
              <a:t>Charles Musselwhite</a:t>
            </a:r>
          </a:p>
          <a:p>
            <a:pPr>
              <a:lnSpc>
                <a:spcPct val="80000"/>
              </a:lnSpc>
            </a:pPr>
            <a:endParaRPr lang="en-GB" sz="2000" dirty="0"/>
          </a:p>
          <a:p>
            <a:pPr>
              <a:lnSpc>
                <a:spcPct val="80000"/>
              </a:lnSpc>
            </a:pPr>
            <a:r>
              <a:rPr lang="en-GB" sz="2000" dirty="0"/>
              <a:t>Office: 3Q30</a:t>
            </a:r>
          </a:p>
          <a:p>
            <a:pPr>
              <a:lnSpc>
                <a:spcPct val="80000"/>
              </a:lnSpc>
            </a:pPr>
            <a:r>
              <a:rPr lang="en-GB" sz="2000" dirty="0"/>
              <a:t>Charles.Musselwhite@uwe.ac.uk</a:t>
            </a:r>
            <a:endParaRPr lang="en-US" sz="2000" dirty="0"/>
          </a:p>
        </p:txBody>
      </p:sp>
      <p:sp>
        <p:nvSpPr>
          <p:cNvPr id="11270" name="WordArt 6"/>
          <p:cNvSpPr>
            <a:spLocks noChangeArrowheads="1" noChangeShapeType="1" noTextEdit="1"/>
          </p:cNvSpPr>
          <p:nvPr/>
        </p:nvSpPr>
        <p:spPr bwMode="auto">
          <a:xfrm>
            <a:off x="1403350" y="1341438"/>
            <a:ext cx="6724650" cy="611187"/>
          </a:xfrm>
          <a:prstGeom prst="rect">
            <a:avLst/>
          </a:prstGeom>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chemeClr val="bg2"/>
                </a:solidFill>
                <a:latin typeface="Times New Roman"/>
                <a:cs typeface="Times New Roman"/>
              </a:rPr>
              <a:t>Traffic management and </a:t>
            </a:r>
            <a:r>
              <a:rPr lang="en-US" sz="3600" kern="10">
                <a:ln w="9525">
                  <a:solidFill>
                    <a:srgbClr val="000000"/>
                  </a:solidFill>
                  <a:round/>
                  <a:headEnd/>
                  <a:tailEnd/>
                </a:ln>
                <a:solidFill>
                  <a:schemeClr val="bg2"/>
                </a:solidFill>
                <a:latin typeface="Times New Roman"/>
                <a:cs typeface="Times New Roman"/>
              </a:rPr>
              <a:t>the </a:t>
            </a:r>
            <a:r>
              <a:rPr lang="en-US" sz="3600" kern="10" smtClean="0">
                <a:ln w="9525">
                  <a:solidFill>
                    <a:srgbClr val="000000"/>
                  </a:solidFill>
                  <a:round/>
                  <a:headEnd/>
                  <a:tailEnd/>
                </a:ln>
                <a:solidFill>
                  <a:schemeClr val="bg2"/>
                </a:solidFill>
                <a:latin typeface="Times New Roman"/>
                <a:cs typeface="Times New Roman"/>
              </a:rPr>
              <a:t>Environment</a:t>
            </a:r>
            <a:endParaRPr lang="en-US" sz="3600" kern="10" dirty="0">
              <a:ln w="9525">
                <a:solidFill>
                  <a:srgbClr val="000000"/>
                </a:solidFill>
                <a:round/>
                <a:headEnd/>
                <a:tailEnd/>
              </a:ln>
              <a:solidFill>
                <a:schemeClr val="bg2"/>
              </a:solidFill>
              <a:latin typeface="Times New Roman"/>
              <a:cs typeface="Times New Roman"/>
            </a:endParaRPr>
          </a:p>
        </p:txBody>
      </p:sp>
      <p:pic>
        <p:nvPicPr>
          <p:cNvPr id="11274" name="Picture 10" descr="winter-02"/>
          <p:cNvPicPr>
            <a:picLocks noChangeAspect="1" noChangeArrowheads="1"/>
          </p:cNvPicPr>
          <p:nvPr/>
        </p:nvPicPr>
        <p:blipFill>
          <a:blip r:embed="rId2" cstate="print"/>
          <a:srcRect/>
          <a:stretch>
            <a:fillRect/>
          </a:stretch>
        </p:blipFill>
        <p:spPr bwMode="auto">
          <a:xfrm>
            <a:off x="3143250" y="1990725"/>
            <a:ext cx="2857500" cy="2876550"/>
          </a:xfrm>
          <a:prstGeom prst="rect">
            <a:avLst/>
          </a:prstGeom>
          <a:noFill/>
        </p:spPr>
      </p:pic>
      <p:pic>
        <p:nvPicPr>
          <p:cNvPr id="11276" name="Picture 12" descr="Poster,%20Do%20you%20slow%20down%20for%20children"/>
          <p:cNvPicPr>
            <a:picLocks noChangeAspect="1" noChangeArrowheads="1"/>
          </p:cNvPicPr>
          <p:nvPr/>
        </p:nvPicPr>
        <p:blipFill>
          <a:blip r:embed="rId3" cstate="print"/>
          <a:srcRect/>
          <a:stretch>
            <a:fillRect/>
          </a:stretch>
        </p:blipFill>
        <p:spPr bwMode="auto">
          <a:xfrm>
            <a:off x="5867400" y="2708275"/>
            <a:ext cx="3043238" cy="1446213"/>
          </a:xfrm>
          <a:prstGeom prst="rect">
            <a:avLst/>
          </a:prstGeom>
          <a:noFill/>
        </p:spPr>
      </p:pic>
      <p:pic>
        <p:nvPicPr>
          <p:cNvPr id="11278" name="Picture 14" descr="chp1"/>
          <p:cNvPicPr>
            <a:picLocks noChangeAspect="1" noChangeArrowheads="1"/>
          </p:cNvPicPr>
          <p:nvPr/>
        </p:nvPicPr>
        <p:blipFill>
          <a:blip r:embed="rId4" cstate="print"/>
          <a:srcRect/>
          <a:stretch>
            <a:fillRect/>
          </a:stretch>
        </p:blipFill>
        <p:spPr bwMode="auto">
          <a:xfrm>
            <a:off x="0" y="2492375"/>
            <a:ext cx="3025775" cy="2117725"/>
          </a:xfrm>
          <a:prstGeom prst="rect">
            <a:avLst/>
          </a:prstGeom>
          <a:noFill/>
        </p:spPr>
      </p:pic>
      <p:sp>
        <p:nvSpPr>
          <p:cNvPr id="8" name="Slide Number Placeholder 7"/>
          <p:cNvSpPr>
            <a:spLocks noGrp="1"/>
          </p:cNvSpPr>
          <p:nvPr>
            <p:ph type="sldNum" sz="quarter" idx="12"/>
          </p:nvPr>
        </p:nvSpPr>
        <p:spPr/>
        <p:txBody>
          <a:bodyPr/>
          <a:lstStyle/>
          <a:p>
            <a:fld id="{4DCACA26-2AC6-4329-A98A-851205B06C0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568952" cy="1143000"/>
          </a:xfrm>
        </p:spPr>
        <p:txBody>
          <a:bodyPr/>
          <a:lstStyle/>
          <a:p>
            <a:r>
              <a:rPr lang="en-GB" dirty="0" smtClean="0"/>
              <a:t>Motorcycling road user safety</a:t>
            </a:r>
            <a:endParaRPr lang="en-GB" dirty="0"/>
          </a:p>
        </p:txBody>
      </p:sp>
      <p:sp>
        <p:nvSpPr>
          <p:cNvPr id="3" name="Content Placeholder 2"/>
          <p:cNvSpPr>
            <a:spLocks noGrp="1"/>
          </p:cNvSpPr>
          <p:nvPr>
            <p:ph idx="1"/>
          </p:nvPr>
        </p:nvSpPr>
        <p:spPr>
          <a:xfrm>
            <a:off x="611560" y="1268760"/>
            <a:ext cx="7772400" cy="4343400"/>
          </a:xfrm>
        </p:spPr>
        <p:txBody>
          <a:bodyPr/>
          <a:lstStyle/>
          <a:p>
            <a:r>
              <a:rPr lang="en-GB" dirty="0" smtClean="0"/>
              <a:t>Motorcycles = 20% of deaths, 1% of traffic</a:t>
            </a:r>
          </a:p>
          <a:p>
            <a:r>
              <a:rPr lang="en-GB" dirty="0" smtClean="0"/>
              <a:t>Non-built up roads and larger bikes esp. the problem.</a:t>
            </a:r>
            <a:endParaRPr lang="en-GB" dirty="0"/>
          </a:p>
        </p:txBody>
      </p:sp>
      <p:sp>
        <p:nvSpPr>
          <p:cNvPr id="5" name="Slide Number Placeholder 4"/>
          <p:cNvSpPr>
            <a:spLocks noGrp="1"/>
          </p:cNvSpPr>
          <p:nvPr>
            <p:ph type="sldNum" sz="quarter" idx="12"/>
          </p:nvPr>
        </p:nvSpPr>
        <p:spPr/>
        <p:txBody>
          <a:bodyPr/>
          <a:lstStyle/>
          <a:p>
            <a:fld id="{6F2A6DEA-F6F3-44D4-91BD-0D61B66EFFBB}" type="slidenum">
              <a:rPr lang="en-US" smtClean="0"/>
              <a:pPr/>
              <a:t>10</a:t>
            </a:fld>
            <a:endParaRPr lang="en-US"/>
          </a:p>
        </p:txBody>
      </p:sp>
      <p:pic>
        <p:nvPicPr>
          <p:cNvPr id="155650" name="Picture 2"/>
          <p:cNvPicPr>
            <a:picLocks noChangeAspect="1" noChangeArrowheads="1"/>
          </p:cNvPicPr>
          <p:nvPr/>
        </p:nvPicPr>
        <p:blipFill>
          <a:blip r:embed="rId2" cstate="print"/>
          <a:srcRect/>
          <a:stretch>
            <a:fillRect/>
          </a:stretch>
        </p:blipFill>
        <p:spPr bwMode="auto">
          <a:xfrm>
            <a:off x="0" y="2348880"/>
            <a:ext cx="9324975" cy="4371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 user casualties by age</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11</a:t>
            </a:fld>
            <a:endParaRPr lang="en-US"/>
          </a:p>
        </p:txBody>
      </p:sp>
      <p:pic>
        <p:nvPicPr>
          <p:cNvPr id="149506" name="Picture 2"/>
          <p:cNvPicPr>
            <a:picLocks noChangeAspect="1" noChangeArrowheads="1"/>
          </p:cNvPicPr>
          <p:nvPr/>
        </p:nvPicPr>
        <p:blipFill>
          <a:blip r:embed="rId2" cstate="print"/>
          <a:srcRect/>
          <a:stretch>
            <a:fillRect/>
          </a:stretch>
        </p:blipFill>
        <p:spPr bwMode="auto">
          <a:xfrm>
            <a:off x="-57417" y="1052736"/>
            <a:ext cx="9201417" cy="49685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3568" y="332656"/>
            <a:ext cx="7772400" cy="1143000"/>
          </a:xfrm>
        </p:spPr>
        <p:txBody>
          <a:bodyPr/>
          <a:lstStyle/>
          <a:p>
            <a:r>
              <a:rPr lang="en-GB" sz="3200" dirty="0"/>
              <a:t>Road user safety and age and gender</a:t>
            </a:r>
            <a:br>
              <a:rPr lang="en-GB" sz="3200" dirty="0"/>
            </a:br>
            <a:endParaRPr lang="en-US" sz="3200" dirty="0"/>
          </a:p>
        </p:txBody>
      </p:sp>
      <p:sp>
        <p:nvSpPr>
          <p:cNvPr id="29699" name="Rectangle 3"/>
          <p:cNvSpPr>
            <a:spLocks noGrp="1" noChangeArrowheads="1"/>
          </p:cNvSpPr>
          <p:nvPr>
            <p:ph type="body" idx="1"/>
          </p:nvPr>
        </p:nvSpPr>
        <p:spPr>
          <a:xfrm>
            <a:off x="179512" y="1124744"/>
            <a:ext cx="8748712" cy="1727398"/>
          </a:xfrm>
        </p:spPr>
        <p:style>
          <a:lnRef idx="2">
            <a:schemeClr val="accent4"/>
          </a:lnRef>
          <a:fillRef idx="1">
            <a:schemeClr val="lt1"/>
          </a:fillRef>
          <a:effectRef idx="0">
            <a:schemeClr val="accent4"/>
          </a:effectRef>
          <a:fontRef idx="minor">
            <a:schemeClr val="dk1"/>
          </a:fontRef>
        </p:style>
        <p:txBody>
          <a:bodyPr/>
          <a:lstStyle/>
          <a:p>
            <a:pPr>
              <a:lnSpc>
                <a:spcPct val="80000"/>
              </a:lnSpc>
              <a:buFont typeface="Wingdings" pitchFamily="2" charset="2"/>
              <a:buNone/>
            </a:pPr>
            <a:r>
              <a:rPr lang="en-GB" sz="1500" dirty="0"/>
              <a:t>AGE DIFFERENCES</a:t>
            </a:r>
            <a:endParaRPr lang="en-US" sz="1500" dirty="0"/>
          </a:p>
          <a:p>
            <a:pPr>
              <a:lnSpc>
                <a:spcPct val="80000"/>
              </a:lnSpc>
            </a:pPr>
            <a:r>
              <a:rPr lang="en-GB" sz="1500" dirty="0" smtClean="0"/>
              <a:t>The 16-29 age group accounts for over a third of all deaths on the roads</a:t>
            </a:r>
          </a:p>
          <a:p>
            <a:pPr>
              <a:lnSpc>
                <a:spcPct val="80000"/>
              </a:lnSpc>
            </a:pPr>
            <a:r>
              <a:rPr lang="en-US" sz="1500" dirty="0" smtClean="0"/>
              <a:t>nearly </a:t>
            </a:r>
            <a:r>
              <a:rPr lang="en-US" sz="1500" dirty="0"/>
              <a:t>30% of all road deaths and serious injuries involve a young driver. In fact more than 3 young drivers a day are seriously injured or killed on the road – that amounts to 1,200 a year.</a:t>
            </a:r>
          </a:p>
          <a:p>
            <a:pPr>
              <a:lnSpc>
                <a:spcPct val="80000"/>
              </a:lnSpc>
            </a:pPr>
            <a:r>
              <a:rPr lang="en-US" sz="1500" dirty="0"/>
              <a:t>1 in 5 drivers crash in their first year of driving, and 1 in 3 young male drivers will write off a car in their first year of driving. </a:t>
            </a:r>
          </a:p>
          <a:p>
            <a:pPr>
              <a:lnSpc>
                <a:spcPct val="80000"/>
              </a:lnSpc>
            </a:pPr>
            <a:r>
              <a:rPr lang="en-US" sz="1500" dirty="0"/>
              <a:t>The graph shows the much greater crash rate of young drivers, especially males aged 16-19 years, compared with other age groups</a:t>
            </a:r>
            <a:r>
              <a:rPr lang="en-US" sz="1500" dirty="0" smtClean="0"/>
              <a:t>.</a:t>
            </a:r>
            <a:endParaRPr lang="en-US" sz="1500" dirty="0"/>
          </a:p>
        </p:txBody>
      </p:sp>
      <p:pic>
        <p:nvPicPr>
          <p:cNvPr id="29704" name="Picture 8" descr="yd_graph"/>
          <p:cNvPicPr>
            <a:picLocks noChangeAspect="1" noChangeArrowheads="1"/>
          </p:cNvPicPr>
          <p:nvPr/>
        </p:nvPicPr>
        <p:blipFill>
          <a:blip r:embed="rId2" cstate="print"/>
          <a:srcRect/>
          <a:stretch>
            <a:fillRect/>
          </a:stretch>
        </p:blipFill>
        <p:spPr bwMode="auto">
          <a:xfrm>
            <a:off x="467544" y="3016250"/>
            <a:ext cx="6121400" cy="384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6F2A6DEA-F6F3-44D4-91BD-0D61B66EFFB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Older people and driving</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13</a:t>
            </a:fld>
            <a:endParaRPr lang="en-US"/>
          </a:p>
        </p:txBody>
      </p:sp>
      <p:pic>
        <p:nvPicPr>
          <p:cNvPr id="150530" name="Picture 2"/>
          <p:cNvPicPr>
            <a:picLocks noChangeAspect="1" noChangeArrowheads="1"/>
          </p:cNvPicPr>
          <p:nvPr/>
        </p:nvPicPr>
        <p:blipFill>
          <a:blip r:embed="rId2" cstate="print"/>
          <a:srcRect/>
          <a:stretch>
            <a:fillRect/>
          </a:stretch>
        </p:blipFill>
        <p:spPr bwMode="auto">
          <a:xfrm>
            <a:off x="467544" y="1700808"/>
            <a:ext cx="8058150" cy="3886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Older people and driving</a:t>
            </a:r>
            <a:endParaRPr lang="en-GB" dirty="0"/>
          </a:p>
        </p:txBody>
      </p:sp>
      <p:sp>
        <p:nvSpPr>
          <p:cNvPr id="3" name="Content Placeholder 2"/>
          <p:cNvSpPr>
            <a:spLocks noGrp="1"/>
          </p:cNvSpPr>
          <p:nvPr>
            <p:ph idx="1"/>
          </p:nvPr>
        </p:nvSpPr>
        <p:spPr>
          <a:xfrm>
            <a:off x="251520" y="1340768"/>
            <a:ext cx="8496944" cy="4968552"/>
          </a:xfrm>
        </p:spPr>
        <p:txBody>
          <a:bodyPr>
            <a:normAutofit fontScale="70000" lnSpcReduction="20000"/>
          </a:bodyPr>
          <a:lstStyle/>
          <a:p>
            <a:r>
              <a:rPr lang="en-GB" dirty="0" smtClean="0"/>
              <a:t>Slight increase in risk per mile driven</a:t>
            </a:r>
          </a:p>
          <a:p>
            <a:pPr lvl="1"/>
            <a:r>
              <a:rPr lang="en-GB" dirty="0" smtClean="0"/>
              <a:t>Frailty </a:t>
            </a:r>
          </a:p>
          <a:p>
            <a:pPr lvl="1"/>
            <a:endParaRPr lang="en-GB" dirty="0" smtClean="0"/>
          </a:p>
          <a:p>
            <a:r>
              <a:rPr lang="en-GB" dirty="0" smtClean="0"/>
              <a:t>Still an increase in at-blame accidents</a:t>
            </a:r>
          </a:p>
          <a:p>
            <a:pPr lvl="1"/>
            <a:r>
              <a:rPr lang="en-GB" dirty="0" smtClean="0"/>
              <a:t>Stereotype/attribution error</a:t>
            </a:r>
          </a:p>
          <a:p>
            <a:endParaRPr lang="en-GB" dirty="0" smtClean="0"/>
          </a:p>
          <a:p>
            <a:r>
              <a:rPr lang="en-GB" dirty="0" smtClean="0"/>
              <a:t>Older drivers are over represented in accidents:</a:t>
            </a:r>
          </a:p>
          <a:p>
            <a:pPr lvl="1"/>
            <a:r>
              <a:rPr lang="en-GB" dirty="0" smtClean="0"/>
              <a:t>• at Junctions;</a:t>
            </a:r>
          </a:p>
          <a:p>
            <a:pPr lvl="1"/>
            <a:r>
              <a:rPr lang="en-GB" dirty="0" smtClean="0"/>
              <a:t>• in merging traffic;</a:t>
            </a:r>
          </a:p>
          <a:p>
            <a:pPr lvl="1"/>
            <a:r>
              <a:rPr lang="en-GB" dirty="0" smtClean="0"/>
              <a:t>• with right-hand turns (when driving on the right-hand side of the road) and;</a:t>
            </a:r>
          </a:p>
          <a:p>
            <a:pPr lvl="1"/>
            <a:r>
              <a:rPr lang="en-GB" dirty="0" smtClean="0"/>
              <a:t>• in busy traffic (see Clarke et al., 2009 for review)</a:t>
            </a:r>
          </a:p>
          <a:p>
            <a:endParaRPr lang="en-GB" dirty="0" smtClean="0"/>
          </a:p>
          <a:p>
            <a:r>
              <a:rPr lang="en-GB" dirty="0" smtClean="0"/>
              <a:t>And mention having problems with:</a:t>
            </a:r>
          </a:p>
          <a:p>
            <a:pPr lvl="1"/>
            <a:r>
              <a:rPr lang="en-GB" dirty="0" smtClean="0"/>
              <a:t>• increased fatigue;</a:t>
            </a:r>
          </a:p>
          <a:p>
            <a:pPr lvl="1"/>
            <a:r>
              <a:rPr lang="en-GB" dirty="0" smtClean="0"/>
              <a:t>• poorer reactions (for example, on average, drivers over 55 take 22% longer to react than drivers under the age of 30 years) (</a:t>
            </a:r>
            <a:r>
              <a:rPr lang="en-GB" dirty="0" err="1" smtClean="0"/>
              <a:t>DfT</a:t>
            </a:r>
            <a:r>
              <a:rPr lang="en-GB" dirty="0" smtClean="0"/>
              <a:t>, 2001);</a:t>
            </a:r>
          </a:p>
          <a:p>
            <a:pPr lvl="1"/>
            <a:r>
              <a:rPr lang="en-GB" dirty="0" smtClean="0"/>
              <a:t>• difficulty with glare and luminance (average recovery time from glare, from lights from other vehicles or low sun for example, at age 16 is 2 seconds whereas at age 65 is 9 seconds and 75 year old driver requires 32 times the brightness to be able to see the same scene they did at age 25) (</a:t>
            </a:r>
            <a:r>
              <a:rPr lang="en-GB" dirty="0" err="1" smtClean="0"/>
              <a:t>DfT</a:t>
            </a:r>
            <a:r>
              <a:rPr lang="en-GB" dirty="0" smtClean="0"/>
              <a:t>, 2001) and;</a:t>
            </a:r>
          </a:p>
          <a:p>
            <a:pPr lvl="1"/>
            <a:r>
              <a:rPr lang="en-GB" dirty="0" smtClean="0"/>
              <a:t>• difficulty keeping a consistent constant speed (difficulty in detecting changes in feedback from the vehicle speed and difficulty in keeping foot pressed to the floor in the same position for long periods of time) (Musselwhite and Haddad, 2010a).</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Older people and driving</a:t>
            </a:r>
            <a:endParaRPr lang="en-GB" dirty="0"/>
          </a:p>
        </p:txBody>
      </p:sp>
      <p:sp>
        <p:nvSpPr>
          <p:cNvPr id="3" name="Content Placeholder 2"/>
          <p:cNvSpPr>
            <a:spLocks noGrp="1"/>
          </p:cNvSpPr>
          <p:nvPr>
            <p:ph idx="1"/>
          </p:nvPr>
        </p:nvSpPr>
        <p:spPr>
          <a:xfrm>
            <a:off x="5940152" y="1772816"/>
            <a:ext cx="2952328" cy="3960440"/>
          </a:xfrm>
        </p:spPr>
        <p:txBody>
          <a:bodyPr>
            <a:normAutofit fontScale="70000" lnSpcReduction="20000"/>
          </a:bodyPr>
          <a:lstStyle/>
          <a:p>
            <a:r>
              <a:rPr lang="en-GB" dirty="0" smtClean="0"/>
              <a:t>Langford et al. (2006) suggest that low mileage drivers entirely make-up the increase in killed or serious accidents post 75 years of age. </a:t>
            </a:r>
          </a:p>
          <a:p>
            <a:endParaRPr lang="en-GB" dirty="0" smtClean="0"/>
          </a:p>
          <a:p>
            <a:r>
              <a:rPr lang="en-GB" dirty="0" smtClean="0"/>
              <a:t>Keeping driving, maintains skill practice and performance</a:t>
            </a:r>
          </a:p>
          <a:p>
            <a:endParaRPr lang="en-GB" dirty="0" smtClean="0"/>
          </a:p>
          <a:p>
            <a:r>
              <a:rPr lang="en-GB" dirty="0" smtClean="0"/>
              <a:t>Higher miles = more likely to drive on motorways or dual carriageways, the safer routes. </a:t>
            </a:r>
          </a:p>
          <a:p>
            <a:endParaRPr lang="en-GB" dirty="0" smtClean="0"/>
          </a:p>
          <a:p>
            <a:r>
              <a:rPr lang="en-GB" dirty="0" smtClean="0"/>
              <a:t>Self-selecting?</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15</a:t>
            </a:fld>
            <a:endParaRPr lang="en-US"/>
          </a:p>
        </p:txBody>
      </p:sp>
      <p:pic>
        <p:nvPicPr>
          <p:cNvPr id="149506" name="Picture 2"/>
          <p:cNvPicPr>
            <a:picLocks noChangeAspect="1" noChangeArrowheads="1"/>
          </p:cNvPicPr>
          <p:nvPr/>
        </p:nvPicPr>
        <p:blipFill>
          <a:blip r:embed="rId2" cstate="print"/>
          <a:srcRect/>
          <a:stretch>
            <a:fillRect/>
          </a:stretch>
        </p:blipFill>
        <p:spPr bwMode="auto">
          <a:xfrm>
            <a:off x="0" y="1772816"/>
            <a:ext cx="5953472" cy="39878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835696" y="285736"/>
            <a:ext cx="6665394" cy="1143000"/>
          </a:xfrm>
        </p:spPr>
        <p:txBody>
          <a:bodyPr/>
          <a:lstStyle/>
          <a:p>
            <a:r>
              <a:rPr lang="en-GB" dirty="0"/>
              <a:t>Older </a:t>
            </a:r>
            <a:r>
              <a:rPr lang="en-GB" dirty="0" smtClean="0"/>
              <a:t>People and pedestrian road user safety</a:t>
            </a:r>
            <a:endParaRPr lang="en-US" dirty="0"/>
          </a:p>
        </p:txBody>
      </p:sp>
      <p:sp>
        <p:nvSpPr>
          <p:cNvPr id="137219" name="Rectangle 3"/>
          <p:cNvSpPr>
            <a:spLocks noGrp="1" noChangeArrowheads="1"/>
          </p:cNvSpPr>
          <p:nvPr>
            <p:ph type="body" idx="1"/>
          </p:nvPr>
        </p:nvSpPr>
        <p:spPr>
          <a:xfrm>
            <a:off x="179512" y="1556792"/>
            <a:ext cx="8821768" cy="5445125"/>
          </a:xfrm>
          <a:solidFill>
            <a:schemeClr val="accent3"/>
          </a:solidFill>
        </p:spPr>
        <p:txBody>
          <a:bodyPr/>
          <a:lstStyle/>
          <a:p>
            <a:pPr>
              <a:lnSpc>
                <a:spcPct val="80000"/>
              </a:lnSpc>
            </a:pPr>
            <a:r>
              <a:rPr lang="en-US" sz="1800" dirty="0"/>
              <a:t>In the UK, there is a rise in the pedestrian accidents from late middle age, despite older people travel less than younger people (Dunbar, et al., 2004). </a:t>
            </a:r>
          </a:p>
          <a:p>
            <a:pPr>
              <a:lnSpc>
                <a:spcPct val="80000"/>
              </a:lnSpc>
            </a:pPr>
            <a:endParaRPr lang="en-US" sz="1800" dirty="0" smtClean="0"/>
          </a:p>
          <a:p>
            <a:pPr>
              <a:lnSpc>
                <a:spcPct val="80000"/>
              </a:lnSpc>
            </a:pPr>
            <a:r>
              <a:rPr lang="en-US" sz="1800" dirty="0" smtClean="0"/>
              <a:t>Although </a:t>
            </a:r>
            <a:r>
              <a:rPr lang="en-US" sz="1800" dirty="0"/>
              <a:t>pedestrians aged 60 or above represent only 20.5% of the population, they account for 47% of pedestrian fatalities (</a:t>
            </a:r>
            <a:r>
              <a:rPr lang="en-US" sz="1800" dirty="0" err="1"/>
              <a:t>Hakamies-Blomqvist</a:t>
            </a:r>
            <a:r>
              <a:rPr lang="en-US" sz="1800" dirty="0"/>
              <a:t>, 2003). </a:t>
            </a:r>
            <a:endParaRPr lang="en-US" sz="1800" dirty="0" smtClean="0"/>
          </a:p>
          <a:p>
            <a:pPr lvl="1">
              <a:lnSpc>
                <a:spcPct val="80000"/>
              </a:lnSpc>
            </a:pPr>
            <a:r>
              <a:rPr lang="en-US" sz="1400" dirty="0" smtClean="0"/>
              <a:t>More likely to walk</a:t>
            </a:r>
          </a:p>
          <a:p>
            <a:pPr lvl="1">
              <a:lnSpc>
                <a:spcPct val="80000"/>
              </a:lnSpc>
            </a:pPr>
            <a:r>
              <a:rPr lang="en-US" sz="1400" dirty="0" smtClean="0"/>
              <a:t>Frailty</a:t>
            </a:r>
            <a:endParaRPr lang="en-US" sz="1400" dirty="0"/>
          </a:p>
          <a:p>
            <a:pPr>
              <a:lnSpc>
                <a:spcPct val="80000"/>
              </a:lnSpc>
            </a:pPr>
            <a:endParaRPr lang="en-US" sz="1800" dirty="0" smtClean="0"/>
          </a:p>
          <a:p>
            <a:pPr>
              <a:lnSpc>
                <a:spcPct val="80000"/>
              </a:lnSpc>
            </a:pPr>
            <a:r>
              <a:rPr lang="en-US" sz="1800" dirty="0" smtClean="0"/>
              <a:t>The </a:t>
            </a:r>
            <a:r>
              <a:rPr lang="en-US" sz="1800" dirty="0"/>
              <a:t>combination of physiological/cognitive/psychological aspects together with the socio-economic aspects of these group (low car ownership/use, accessibility needs etc.) expose elderly people to higher road accident risk. </a:t>
            </a:r>
            <a:endParaRPr lang="en-US" sz="1800" dirty="0" smtClean="0"/>
          </a:p>
          <a:p>
            <a:pPr>
              <a:lnSpc>
                <a:spcPct val="80000"/>
              </a:lnSpc>
              <a:buNone/>
            </a:pPr>
            <a:r>
              <a:rPr lang="en-US" sz="1600" dirty="0" smtClean="0"/>
              <a:t> </a:t>
            </a:r>
            <a:endParaRPr lang="en-US" sz="1600" dirty="0"/>
          </a:p>
          <a:p>
            <a:pPr>
              <a:lnSpc>
                <a:spcPct val="80000"/>
              </a:lnSpc>
            </a:pPr>
            <a:r>
              <a:rPr lang="en-US" sz="1800" dirty="0"/>
              <a:t>Beatty and Parker (2007) identified the two biggest problems for older pedestrians as:</a:t>
            </a:r>
          </a:p>
          <a:p>
            <a:pPr lvl="1">
              <a:lnSpc>
                <a:spcPct val="80000"/>
              </a:lnSpc>
            </a:pPr>
            <a:r>
              <a:rPr lang="en-US" sz="1600" dirty="0"/>
              <a:t> the poor condition of the pavement (uneven or slippery) and </a:t>
            </a:r>
          </a:p>
          <a:p>
            <a:pPr lvl="1">
              <a:lnSpc>
                <a:spcPct val="80000"/>
              </a:lnSpc>
            </a:pPr>
            <a:r>
              <a:rPr lang="en-US" sz="1600" dirty="0"/>
              <a:t>the speed, volume and type of traffic. </a:t>
            </a:r>
          </a:p>
          <a:p>
            <a:pPr lvl="1">
              <a:lnSpc>
                <a:spcPct val="80000"/>
              </a:lnSpc>
            </a:pPr>
            <a:r>
              <a:rPr lang="en-US" sz="1600" dirty="0"/>
              <a:t>In addition, difficulties crossing roads due to lack of safe crossings or lack of time to cross and the problem of pavements blocked by parked cars, bushes and other obstructions were also major problems</a:t>
            </a:r>
          </a:p>
          <a:p>
            <a:pPr lvl="1">
              <a:lnSpc>
                <a:spcPct val="80000"/>
              </a:lnSpc>
            </a:pPr>
            <a:endParaRPr lang="en-GB" sz="1600" dirty="0"/>
          </a:p>
          <a:p>
            <a:pPr lvl="1">
              <a:lnSpc>
                <a:spcPct val="80000"/>
              </a:lnSpc>
            </a:pPr>
            <a:endParaRPr lang="en-US" sz="1600" dirty="0"/>
          </a:p>
          <a:p>
            <a:pPr lvl="1">
              <a:lnSpc>
                <a:spcPct val="80000"/>
              </a:lnSpc>
            </a:pPr>
            <a:endParaRPr lang="en-US" sz="1600" dirty="0"/>
          </a:p>
        </p:txBody>
      </p:sp>
      <p:sp>
        <p:nvSpPr>
          <p:cNvPr id="4" name="Slide Number Placeholder 3"/>
          <p:cNvSpPr>
            <a:spLocks noGrp="1"/>
          </p:cNvSpPr>
          <p:nvPr>
            <p:ph type="sldNum" sz="quarter" idx="12"/>
          </p:nvPr>
        </p:nvSpPr>
        <p:spPr/>
        <p:txBody>
          <a:bodyPr/>
          <a:lstStyle/>
          <a:p>
            <a:fld id="{B96096AA-24B4-404F-987E-A076233F191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17</a:t>
            </a:fld>
            <a:endParaRPr lang="en-US"/>
          </a:p>
        </p:txBody>
      </p:sp>
      <p:pic>
        <p:nvPicPr>
          <p:cNvPr id="156674" name="Picture 2"/>
          <p:cNvPicPr>
            <a:picLocks noChangeAspect="1" noChangeArrowheads="1"/>
          </p:cNvPicPr>
          <p:nvPr/>
        </p:nvPicPr>
        <p:blipFill>
          <a:blip r:embed="rId2" cstate="print"/>
          <a:srcRect/>
          <a:stretch>
            <a:fillRect/>
          </a:stretch>
        </p:blipFill>
        <p:spPr bwMode="auto">
          <a:xfrm>
            <a:off x="0" y="1196752"/>
            <a:ext cx="9505950" cy="50863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18</a:t>
            </a:fld>
            <a:endParaRPr lang="en-US"/>
          </a:p>
        </p:txBody>
      </p:sp>
      <p:pic>
        <p:nvPicPr>
          <p:cNvPr id="157698" name="Picture 2"/>
          <p:cNvPicPr>
            <a:picLocks noChangeAspect="1" noChangeArrowheads="1"/>
          </p:cNvPicPr>
          <p:nvPr/>
        </p:nvPicPr>
        <p:blipFill>
          <a:blip r:embed="rId2" cstate="print"/>
          <a:srcRect/>
          <a:stretch>
            <a:fillRect/>
          </a:stretch>
        </p:blipFill>
        <p:spPr bwMode="auto">
          <a:xfrm>
            <a:off x="0" y="1176338"/>
            <a:ext cx="9353550" cy="45053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t>Children and road accidents</a:t>
            </a:r>
            <a:endParaRPr lang="en-US"/>
          </a:p>
        </p:txBody>
      </p:sp>
      <p:sp>
        <p:nvSpPr>
          <p:cNvPr id="124931" name="Rectangle 3"/>
          <p:cNvSpPr>
            <a:spLocks noGrp="1" noChangeArrowheads="1"/>
          </p:cNvSpPr>
          <p:nvPr>
            <p:ph type="body" idx="1"/>
          </p:nvPr>
        </p:nvSpPr>
        <p:spPr>
          <a:xfrm>
            <a:off x="0" y="1125538"/>
            <a:ext cx="8964613" cy="6119812"/>
          </a:xfrm>
        </p:spPr>
        <p:style>
          <a:lnRef idx="2">
            <a:schemeClr val="accent3"/>
          </a:lnRef>
          <a:fillRef idx="1">
            <a:schemeClr val="lt1"/>
          </a:fillRef>
          <a:effectRef idx="0">
            <a:schemeClr val="accent3"/>
          </a:effectRef>
          <a:fontRef idx="minor">
            <a:schemeClr val="dk1"/>
          </a:fontRef>
        </p:style>
        <p:txBody>
          <a:bodyPr/>
          <a:lstStyle/>
          <a:p>
            <a:pPr>
              <a:lnSpc>
                <a:spcPct val="80000"/>
              </a:lnSpc>
            </a:pPr>
            <a:r>
              <a:rPr lang="en-US" sz="1600" dirty="0"/>
              <a:t>Around 5,000 children under the age of 16 die or are seriously injured on Britain's roads each year </a:t>
            </a:r>
            <a:br>
              <a:rPr lang="en-US" sz="1600" dirty="0"/>
            </a:br>
            <a:r>
              <a:rPr lang="en-US" sz="1600" dirty="0"/>
              <a:t/>
            </a:r>
            <a:br>
              <a:rPr lang="en-US" sz="1600" dirty="0"/>
            </a:br>
            <a:endParaRPr lang="en-US" sz="1600" dirty="0"/>
          </a:p>
          <a:p>
            <a:pPr>
              <a:lnSpc>
                <a:spcPct val="80000"/>
              </a:lnSpc>
            </a:pPr>
            <a:r>
              <a:rPr lang="en-US" sz="1600" dirty="0"/>
              <a:t>Nearly two in three road accidents happen when children are walking or playing </a:t>
            </a:r>
            <a:br>
              <a:rPr lang="en-US" sz="1600" dirty="0"/>
            </a:br>
            <a:r>
              <a:rPr lang="en-US" sz="1600" dirty="0"/>
              <a:t/>
            </a:r>
            <a:br>
              <a:rPr lang="en-US" sz="1600" dirty="0"/>
            </a:br>
            <a:endParaRPr lang="en-US" sz="1600" dirty="0"/>
          </a:p>
          <a:p>
            <a:pPr>
              <a:lnSpc>
                <a:spcPct val="80000"/>
              </a:lnSpc>
            </a:pPr>
            <a:r>
              <a:rPr lang="en-US" sz="1600" dirty="0"/>
              <a:t>Almost two-thirds of child accident victims are boys </a:t>
            </a:r>
            <a:br>
              <a:rPr lang="en-US" sz="1600" dirty="0"/>
            </a:br>
            <a:r>
              <a:rPr lang="en-US" sz="1600" dirty="0"/>
              <a:t/>
            </a:r>
            <a:br>
              <a:rPr lang="en-US" sz="1600" dirty="0"/>
            </a:br>
            <a:endParaRPr lang="en-US" sz="1600" dirty="0"/>
          </a:p>
          <a:p>
            <a:pPr>
              <a:lnSpc>
                <a:spcPct val="80000"/>
              </a:lnSpc>
            </a:pPr>
            <a:r>
              <a:rPr lang="en-US" sz="1600" dirty="0"/>
              <a:t>As a child gets older the risk of a road accident increases </a:t>
            </a:r>
            <a:br>
              <a:rPr lang="en-US" sz="1600" dirty="0"/>
            </a:br>
            <a:r>
              <a:rPr lang="en-US" sz="1600" dirty="0"/>
              <a:t/>
            </a:r>
            <a:br>
              <a:rPr lang="en-US" sz="1600" dirty="0"/>
            </a:br>
            <a:endParaRPr lang="en-US" sz="1600" dirty="0"/>
          </a:p>
          <a:p>
            <a:pPr>
              <a:lnSpc>
                <a:spcPct val="80000"/>
              </a:lnSpc>
            </a:pPr>
            <a:r>
              <a:rPr lang="en-US" sz="1600" dirty="0"/>
              <a:t>A child from a low-income family is five times more likely than a child from a high-income family to be killed on the road </a:t>
            </a:r>
            <a:br>
              <a:rPr lang="en-US" sz="1600" dirty="0"/>
            </a:br>
            <a:r>
              <a:rPr lang="en-US" sz="1600" dirty="0"/>
              <a:t/>
            </a:r>
            <a:br>
              <a:rPr lang="en-US" sz="1600" dirty="0"/>
            </a:br>
            <a:endParaRPr lang="en-US" sz="1600" dirty="0"/>
          </a:p>
          <a:p>
            <a:pPr>
              <a:lnSpc>
                <a:spcPct val="80000"/>
              </a:lnSpc>
            </a:pPr>
            <a:r>
              <a:rPr lang="en-US" sz="1600" dirty="0"/>
              <a:t>Children from an ethnic minority are involved in up to twice as many accidents while walking or playing as the national average </a:t>
            </a:r>
            <a:br>
              <a:rPr lang="en-US" sz="1600" dirty="0"/>
            </a:br>
            <a:r>
              <a:rPr lang="en-US" sz="1600" dirty="0"/>
              <a:t/>
            </a:r>
            <a:br>
              <a:rPr lang="en-US" sz="1600" dirty="0"/>
            </a:br>
            <a:endParaRPr lang="en-US" sz="1600" dirty="0"/>
          </a:p>
          <a:p>
            <a:pPr>
              <a:lnSpc>
                <a:spcPct val="80000"/>
              </a:lnSpc>
            </a:pPr>
            <a:r>
              <a:rPr lang="en-US" sz="1600" dirty="0"/>
              <a:t>The risk of being involved in a road accident when walking or playing is more than 10 times greater for a child with hearing difficulties </a:t>
            </a:r>
          </a:p>
          <a:p>
            <a:pPr algn="ctr">
              <a:lnSpc>
                <a:spcPct val="80000"/>
              </a:lnSpc>
              <a:buFont typeface="Wingdings" pitchFamily="2" charset="2"/>
              <a:buNone/>
            </a:pPr>
            <a:r>
              <a:rPr lang="en-US" sz="1600" dirty="0"/>
              <a:t> </a:t>
            </a:r>
          </a:p>
          <a:p>
            <a:pPr>
              <a:lnSpc>
                <a:spcPct val="80000"/>
              </a:lnSpc>
            </a:pPr>
            <a:r>
              <a:rPr lang="en-US" sz="1600" dirty="0"/>
              <a:t>The number of children killed and seriously injured on the roads has declined steadily for many years</a:t>
            </a:r>
            <a:r>
              <a:rPr lang="en-US" sz="1700" dirty="0">
                <a:solidFill>
                  <a:srgbClr val="000066"/>
                </a:solidFill>
              </a:rPr>
              <a:t>.</a:t>
            </a:r>
            <a:r>
              <a:rPr lang="en-US" sz="1500" dirty="0">
                <a:solidFill>
                  <a:srgbClr val="000066"/>
                </a:solidFill>
              </a:rPr>
              <a:t> </a:t>
            </a:r>
            <a:endParaRPr lang="en-US" sz="1500"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Content</a:t>
            </a:r>
            <a:endParaRPr lang="en-US"/>
          </a:p>
        </p:txBody>
      </p:sp>
      <p:sp>
        <p:nvSpPr>
          <p:cNvPr id="12291" name="Rectangle 3"/>
          <p:cNvSpPr>
            <a:spLocks noGrp="1" noChangeArrowheads="1"/>
          </p:cNvSpPr>
          <p:nvPr>
            <p:ph type="body" idx="1"/>
          </p:nvPr>
        </p:nvSpPr>
        <p:spPr>
          <a:xfrm>
            <a:off x="323528" y="1196752"/>
            <a:ext cx="8569647" cy="5545361"/>
          </a:xfrm>
        </p:spPr>
        <p:txBody>
          <a:bodyPr/>
          <a:lstStyle/>
          <a:p>
            <a:pPr>
              <a:lnSpc>
                <a:spcPct val="80000"/>
              </a:lnSpc>
            </a:pPr>
            <a:r>
              <a:rPr lang="en-US" sz="1800" dirty="0" smtClean="0"/>
              <a:t>UK statistics on road user safety</a:t>
            </a:r>
          </a:p>
          <a:p>
            <a:pPr lvl="1">
              <a:lnSpc>
                <a:spcPct val="80000"/>
              </a:lnSpc>
            </a:pPr>
            <a:r>
              <a:rPr lang="en-GB" sz="1600" dirty="0" smtClean="0"/>
              <a:t>Annual accidents</a:t>
            </a:r>
          </a:p>
          <a:p>
            <a:pPr lvl="1">
              <a:lnSpc>
                <a:spcPct val="80000"/>
              </a:lnSpc>
            </a:pPr>
            <a:r>
              <a:rPr lang="en-GB" sz="1600" dirty="0" smtClean="0"/>
              <a:t>Over time</a:t>
            </a:r>
          </a:p>
          <a:p>
            <a:pPr lvl="1">
              <a:lnSpc>
                <a:spcPct val="80000"/>
              </a:lnSpc>
            </a:pPr>
            <a:r>
              <a:rPr lang="en-GB" sz="1600" dirty="0" smtClean="0"/>
              <a:t>By mode</a:t>
            </a:r>
          </a:p>
          <a:p>
            <a:pPr lvl="1">
              <a:lnSpc>
                <a:spcPct val="80000"/>
              </a:lnSpc>
            </a:pPr>
            <a:r>
              <a:rPr lang="en-GB" sz="1600" dirty="0" smtClean="0"/>
              <a:t>Gender and age</a:t>
            </a:r>
          </a:p>
          <a:p>
            <a:pPr lvl="1">
              <a:lnSpc>
                <a:spcPct val="80000"/>
              </a:lnSpc>
            </a:pPr>
            <a:r>
              <a:rPr lang="en-GB" sz="1600" dirty="0" smtClean="0"/>
              <a:t>Older People</a:t>
            </a:r>
          </a:p>
          <a:p>
            <a:pPr lvl="1">
              <a:lnSpc>
                <a:spcPct val="80000"/>
              </a:lnSpc>
            </a:pPr>
            <a:r>
              <a:rPr lang="en-GB" sz="1600" dirty="0" smtClean="0"/>
              <a:t>Children</a:t>
            </a:r>
          </a:p>
          <a:p>
            <a:pPr lvl="1">
              <a:lnSpc>
                <a:spcPct val="80000"/>
              </a:lnSpc>
            </a:pPr>
            <a:r>
              <a:rPr lang="en-GB" sz="1600" dirty="0" smtClean="0"/>
              <a:t>Black and minority ethnic groups</a:t>
            </a:r>
          </a:p>
          <a:p>
            <a:pPr lvl="1">
              <a:lnSpc>
                <a:spcPct val="80000"/>
              </a:lnSpc>
            </a:pPr>
            <a:r>
              <a:rPr lang="en-GB" sz="1600" dirty="0" smtClean="0"/>
              <a:t>Areas of high deprivation</a:t>
            </a:r>
          </a:p>
          <a:p>
            <a:pPr lvl="1">
              <a:lnSpc>
                <a:spcPct val="80000"/>
              </a:lnSpc>
            </a:pPr>
            <a:r>
              <a:rPr lang="en-GB" sz="1600" dirty="0" smtClean="0"/>
              <a:t>Compared with EU</a:t>
            </a:r>
          </a:p>
          <a:p>
            <a:pPr lvl="1">
              <a:lnSpc>
                <a:spcPct val="80000"/>
              </a:lnSpc>
            </a:pPr>
            <a:endParaRPr lang="en-US" sz="1600" dirty="0" smtClean="0"/>
          </a:p>
          <a:p>
            <a:pPr>
              <a:lnSpc>
                <a:spcPct val="80000"/>
              </a:lnSpc>
            </a:pPr>
            <a:endParaRPr lang="en-US" sz="1800" dirty="0" smtClean="0"/>
          </a:p>
          <a:p>
            <a:pPr>
              <a:lnSpc>
                <a:spcPct val="80000"/>
              </a:lnSpc>
            </a:pPr>
            <a:endParaRPr lang="en-US" sz="1800" dirty="0" smtClean="0"/>
          </a:p>
          <a:p>
            <a:pPr>
              <a:lnSpc>
                <a:spcPct val="80000"/>
              </a:lnSpc>
            </a:pPr>
            <a:r>
              <a:rPr lang="en-US" sz="1800" dirty="0" smtClean="0"/>
              <a:t>Collecting data: STATS 19</a:t>
            </a:r>
          </a:p>
          <a:p>
            <a:pPr>
              <a:lnSpc>
                <a:spcPct val="80000"/>
              </a:lnSpc>
            </a:pPr>
            <a:r>
              <a:rPr lang="en-US" sz="1800" dirty="0" smtClean="0"/>
              <a:t>What STATS19 can tell us additionally</a:t>
            </a:r>
          </a:p>
          <a:p>
            <a:pPr lvl="1">
              <a:lnSpc>
                <a:spcPct val="80000"/>
              </a:lnSpc>
            </a:pPr>
            <a:r>
              <a:rPr lang="en-US" sz="1600" dirty="0" smtClean="0"/>
              <a:t>Causal factors</a:t>
            </a:r>
          </a:p>
          <a:p>
            <a:pPr>
              <a:lnSpc>
                <a:spcPct val="80000"/>
              </a:lnSpc>
            </a:pPr>
            <a:endParaRPr lang="en-GB" sz="1800" dirty="0"/>
          </a:p>
          <a:p>
            <a:pPr lvl="1">
              <a:lnSpc>
                <a:spcPct val="80000"/>
              </a:lnSpc>
            </a:pPr>
            <a:endParaRPr lang="en-GB" sz="1600" dirty="0"/>
          </a:p>
          <a:p>
            <a:pPr lvl="1">
              <a:lnSpc>
                <a:spcPct val="80000"/>
              </a:lnSpc>
            </a:pPr>
            <a:endParaRPr lang="en-US" sz="1600"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47813" y="188913"/>
            <a:ext cx="7772400" cy="1143000"/>
          </a:xfrm>
        </p:spPr>
        <p:txBody>
          <a:bodyPr/>
          <a:lstStyle/>
          <a:p>
            <a:r>
              <a:rPr lang="en-GB"/>
              <a:t>Black and Minority Ethnic Groups</a:t>
            </a:r>
            <a:endParaRPr lang="en-US"/>
          </a:p>
        </p:txBody>
      </p:sp>
      <p:sp>
        <p:nvSpPr>
          <p:cNvPr id="138243" name="Rectangle 3"/>
          <p:cNvSpPr>
            <a:spLocks noGrp="1" noChangeArrowheads="1"/>
          </p:cNvSpPr>
          <p:nvPr>
            <p:ph type="body" idx="1"/>
          </p:nvPr>
        </p:nvSpPr>
        <p:spPr>
          <a:xfrm>
            <a:off x="0" y="1484313"/>
            <a:ext cx="8893175" cy="5373687"/>
          </a:xfrm>
          <a:solidFill>
            <a:schemeClr val="bg1"/>
          </a:solidFill>
        </p:spPr>
        <p:txBody>
          <a:bodyPr/>
          <a:lstStyle/>
          <a:p>
            <a:pPr>
              <a:lnSpc>
                <a:spcPct val="80000"/>
              </a:lnSpc>
            </a:pPr>
            <a:r>
              <a:rPr lang="en-US" sz="2000" dirty="0"/>
              <a:t>Traffic accident studies have found significant differences in accident risk rates based on ethnicity (see White </a:t>
            </a:r>
            <a:r>
              <a:rPr lang="en-US" sz="2000" i="1" dirty="0"/>
              <a:t>et al.</a:t>
            </a:r>
            <a:r>
              <a:rPr lang="en-US" sz="2000" dirty="0"/>
              <a:t>, 2000).</a:t>
            </a:r>
          </a:p>
          <a:p>
            <a:pPr>
              <a:lnSpc>
                <a:spcPct val="80000"/>
              </a:lnSpc>
            </a:pPr>
            <a:endParaRPr lang="en-US" sz="2000" dirty="0"/>
          </a:p>
          <a:p>
            <a:pPr>
              <a:lnSpc>
                <a:spcPct val="80000"/>
              </a:lnSpc>
            </a:pPr>
            <a:r>
              <a:rPr lang="en-US" sz="2000" dirty="0"/>
              <a:t>A review of road user accidents amongst ethnic minorities in a variety of</a:t>
            </a:r>
            <a:r>
              <a:rPr lang="en-GB" sz="2000" dirty="0"/>
              <a:t> countries, including United States, Sweden, Israel, Singapore and New Zealand, suggests children of ethnic minority background do suffer substantially increased risk of pedestrian injury relative to the norms for the country as a whole (Thomson and </a:t>
            </a:r>
            <a:r>
              <a:rPr lang="en-GB" sz="2000" dirty="0" err="1"/>
              <a:t>Tolmie</a:t>
            </a:r>
            <a:r>
              <a:rPr lang="en-GB" sz="2000" dirty="0"/>
              <a:t>, 2001). </a:t>
            </a:r>
          </a:p>
          <a:p>
            <a:pPr>
              <a:lnSpc>
                <a:spcPct val="80000"/>
              </a:lnSpc>
            </a:pPr>
            <a:endParaRPr lang="en-GB" sz="2000" dirty="0"/>
          </a:p>
          <a:p>
            <a:pPr>
              <a:lnSpc>
                <a:spcPct val="80000"/>
              </a:lnSpc>
            </a:pPr>
            <a:r>
              <a:rPr lang="en-GB" sz="2000" dirty="0"/>
              <a:t>In the UK, children of Asian ethnic origin appear to be disproportionately </a:t>
            </a:r>
            <a:r>
              <a:rPr lang="en-GB" sz="2000" dirty="0" smtClean="0"/>
              <a:t>vulnerable</a:t>
            </a:r>
            <a:r>
              <a:rPr lang="en-US" sz="2000" dirty="0" smtClean="0"/>
              <a:t> (Kimberlee </a:t>
            </a:r>
            <a:r>
              <a:rPr lang="en-US" sz="2000" dirty="0"/>
              <a:t>and Towner, 2007). </a:t>
            </a:r>
          </a:p>
          <a:p>
            <a:pPr>
              <a:lnSpc>
                <a:spcPct val="80000"/>
              </a:lnSpc>
            </a:pPr>
            <a:endParaRPr lang="en-US" sz="2000" dirty="0"/>
          </a:p>
          <a:p>
            <a:pPr>
              <a:lnSpc>
                <a:spcPct val="80000"/>
              </a:lnSpc>
            </a:pPr>
            <a:r>
              <a:rPr lang="en-US" sz="2000" dirty="0"/>
              <a:t>As White </a:t>
            </a:r>
            <a:r>
              <a:rPr lang="en-US" sz="2000" i="1" dirty="0"/>
              <a:t>et al.</a:t>
            </a:r>
            <a:r>
              <a:rPr lang="en-US" sz="2000" dirty="0"/>
              <a:t> (2000) suggests - per head of population, those young pedestrians of Asian origin aged 0-9 years were over-represented in road accidents by a factor of 2. Further research into ethnicity and road user safety is obviously required.</a:t>
            </a:r>
          </a:p>
        </p:txBody>
      </p:sp>
      <p:sp>
        <p:nvSpPr>
          <p:cNvPr id="4" name="Slide Number Placeholder 3"/>
          <p:cNvSpPr>
            <a:spLocks noGrp="1"/>
          </p:cNvSpPr>
          <p:nvPr>
            <p:ph type="sldNum" sz="quarter" idx="12"/>
          </p:nvPr>
        </p:nvSpPr>
        <p:spPr/>
        <p:txBody>
          <a:bodyPr/>
          <a:lstStyle/>
          <a:p>
            <a:fld id="{B96096AA-24B4-404F-987E-A076233F1911}"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Road user safety and deprivation</a:t>
            </a:r>
            <a:endParaRPr lang="en-US"/>
          </a:p>
        </p:txBody>
      </p:sp>
      <p:sp>
        <p:nvSpPr>
          <p:cNvPr id="35843" name="Rectangle 3"/>
          <p:cNvSpPr>
            <a:spLocks noGrp="1" noChangeArrowheads="1"/>
          </p:cNvSpPr>
          <p:nvPr>
            <p:ph type="body" idx="1"/>
          </p:nvPr>
        </p:nvSpPr>
        <p:spPr>
          <a:xfrm>
            <a:off x="179388" y="1412875"/>
            <a:ext cx="8964612" cy="5445125"/>
          </a:xfrm>
          <a:solidFill>
            <a:schemeClr val="bg1"/>
          </a:solidFill>
        </p:spPr>
        <p:txBody>
          <a:bodyPr/>
          <a:lstStyle/>
          <a:p>
            <a:pPr>
              <a:lnSpc>
                <a:spcPct val="80000"/>
              </a:lnSpc>
              <a:buFont typeface="Wingdings" pitchFamily="2" charset="2"/>
              <a:buNone/>
            </a:pPr>
            <a:r>
              <a:rPr lang="en-GB" sz="1700"/>
              <a:t>Noland &amp; Quddus, 2004 reports the positive correlation between area deprivation and traffic casualties. Their results show that areas that have higher IMD (</a:t>
            </a:r>
            <a:r>
              <a:rPr lang="en-US" sz="1700"/>
              <a:t>Index of Multiple Deprivation</a:t>
            </a:r>
            <a:r>
              <a:rPr lang="en-GB" sz="1700"/>
              <a:t>)[ scores (i.e., are more deprived) are associated with increased serious and slight injuries from road traffic accidents. </a:t>
            </a:r>
          </a:p>
          <a:p>
            <a:pPr>
              <a:lnSpc>
                <a:spcPct val="80000"/>
              </a:lnSpc>
            </a:pPr>
            <a:endParaRPr lang="en-GB" sz="1700"/>
          </a:p>
          <a:p>
            <a:pPr>
              <a:lnSpc>
                <a:spcPct val="80000"/>
              </a:lnSpc>
              <a:buFont typeface="Wingdings" pitchFamily="2" charset="2"/>
              <a:buNone/>
            </a:pPr>
            <a:r>
              <a:rPr lang="en-GB" sz="1700"/>
              <a:t>Grayling </a:t>
            </a:r>
            <a:r>
              <a:rPr lang="en-GB" sz="1700" i="1"/>
              <a:t>et al.</a:t>
            </a:r>
            <a:r>
              <a:rPr lang="en-GB" sz="1700"/>
              <a:t> (2002) also addressed the relationship of different aspects of deprivation on adult and child pedestrian casualties and concluded:</a:t>
            </a:r>
          </a:p>
          <a:p>
            <a:pPr>
              <a:lnSpc>
                <a:spcPct val="80000"/>
              </a:lnSpc>
            </a:pPr>
            <a:r>
              <a:rPr lang="en-GB" sz="1700"/>
              <a:t>Income, health and education deprivation was strongly associated with more child pedestrian casualties and less strongly associated with more adult pedestrian casualties</a:t>
            </a:r>
          </a:p>
          <a:p>
            <a:pPr>
              <a:lnSpc>
                <a:spcPct val="80000"/>
              </a:lnSpc>
            </a:pPr>
            <a:endParaRPr lang="en-GB" sz="1700"/>
          </a:p>
          <a:p>
            <a:pPr>
              <a:lnSpc>
                <a:spcPct val="80000"/>
              </a:lnSpc>
            </a:pPr>
            <a:r>
              <a:rPr lang="en-GB" sz="1700"/>
              <a:t>Housing deprivation is strongly associated with both more child and more adult casualties.</a:t>
            </a:r>
          </a:p>
          <a:p>
            <a:pPr>
              <a:lnSpc>
                <a:spcPct val="80000"/>
              </a:lnSpc>
            </a:pPr>
            <a:endParaRPr lang="en-GB" sz="1700"/>
          </a:p>
          <a:p>
            <a:pPr>
              <a:lnSpc>
                <a:spcPct val="80000"/>
              </a:lnSpc>
            </a:pPr>
            <a:r>
              <a:rPr lang="en-GB" sz="1700"/>
              <a:t>Employment deprivation is strongly associated with fewer child pedestrian casualties but more adult pedestrian casualties. This is explained by the notion that in areas of high unemployment there would be less traffic but unemployed adults might spend more time as active pedestrians.</a:t>
            </a:r>
          </a:p>
          <a:p>
            <a:pPr>
              <a:lnSpc>
                <a:spcPct val="80000"/>
              </a:lnSpc>
            </a:pPr>
            <a:endParaRPr lang="en-GB" sz="1700"/>
          </a:p>
          <a:p>
            <a:pPr>
              <a:lnSpc>
                <a:spcPct val="80000"/>
              </a:lnSpc>
            </a:pPr>
            <a:r>
              <a:rPr lang="en-GB" sz="1700"/>
              <a:t>Accessibility deprivation is associated with fewer child and adult pedestrian casualties, which is explained by the notion that there is likely to be more traffic and pedestrian activity in areas where there are more shops and services accessible.</a:t>
            </a:r>
          </a:p>
          <a:p>
            <a:pPr>
              <a:lnSpc>
                <a:spcPct val="80000"/>
              </a:lnSpc>
              <a:buFont typeface="Wingdings" pitchFamily="2" charset="2"/>
              <a:buNone/>
            </a:pPr>
            <a:endParaRPr lang="en-US" sz="1700"/>
          </a:p>
        </p:txBody>
      </p:sp>
      <p:sp>
        <p:nvSpPr>
          <p:cNvPr id="4" name="Slide Number Placeholder 3"/>
          <p:cNvSpPr>
            <a:spLocks noGrp="1"/>
          </p:cNvSpPr>
          <p:nvPr>
            <p:ph type="sldNum" sz="quarter" idx="12"/>
          </p:nvPr>
        </p:nvSpPr>
        <p:spPr/>
        <p:txBody>
          <a:bodyPr/>
          <a:lstStyle/>
          <a:p>
            <a:fld id="{6F2A6DEA-F6F3-44D4-91BD-0D61B66EFFB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road type</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22</a:t>
            </a:fld>
            <a:endParaRPr lang="en-US"/>
          </a:p>
        </p:txBody>
      </p:sp>
      <p:pic>
        <p:nvPicPr>
          <p:cNvPr id="149506" name="Picture 2"/>
          <p:cNvPicPr>
            <a:picLocks noChangeAspect="1" noChangeArrowheads="1"/>
          </p:cNvPicPr>
          <p:nvPr/>
        </p:nvPicPr>
        <p:blipFill>
          <a:blip r:embed="rId2" cstate="print"/>
          <a:srcRect/>
          <a:stretch>
            <a:fillRect/>
          </a:stretch>
        </p:blipFill>
        <p:spPr bwMode="auto">
          <a:xfrm>
            <a:off x="395536" y="1268760"/>
            <a:ext cx="6400335" cy="482453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00808"/>
            <a:ext cx="3203848" cy="1143000"/>
          </a:xfrm>
        </p:spPr>
        <p:txBody>
          <a:bodyPr/>
          <a:lstStyle/>
          <a:p>
            <a:r>
              <a:rPr lang="en-GB" dirty="0" smtClean="0"/>
              <a:t>EU and road user safety</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23</a:t>
            </a:fld>
            <a:endParaRPr lang="en-US"/>
          </a:p>
        </p:txBody>
      </p:sp>
      <p:pic>
        <p:nvPicPr>
          <p:cNvPr id="152578" name="Picture 2"/>
          <p:cNvPicPr>
            <a:picLocks noChangeAspect="1" noChangeArrowheads="1"/>
          </p:cNvPicPr>
          <p:nvPr/>
        </p:nvPicPr>
        <p:blipFill>
          <a:blip r:embed="rId2" cstate="print"/>
          <a:srcRect/>
          <a:stretch>
            <a:fillRect/>
          </a:stretch>
        </p:blipFill>
        <p:spPr bwMode="auto">
          <a:xfrm>
            <a:off x="3905250" y="0"/>
            <a:ext cx="5238750" cy="70770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24</a:t>
            </a:fld>
            <a:endParaRPr lang="en-US"/>
          </a:p>
        </p:txBody>
      </p:sp>
      <p:pic>
        <p:nvPicPr>
          <p:cNvPr id="153602" name="Picture 2"/>
          <p:cNvPicPr>
            <a:picLocks noChangeAspect="1" noChangeArrowheads="1"/>
          </p:cNvPicPr>
          <p:nvPr/>
        </p:nvPicPr>
        <p:blipFill>
          <a:blip r:embed="rId2" cstate="print"/>
          <a:srcRect/>
          <a:stretch>
            <a:fillRect/>
          </a:stretch>
        </p:blipFill>
        <p:spPr bwMode="auto">
          <a:xfrm>
            <a:off x="4716016" y="0"/>
            <a:ext cx="4181475" cy="6543675"/>
          </a:xfrm>
          <a:prstGeom prst="rect">
            <a:avLst/>
          </a:prstGeom>
          <a:ln>
            <a:noFill/>
          </a:ln>
          <a:effectLst>
            <a:outerShdw blurRad="292100" dist="139700" dir="2700000" algn="tl" rotWithShape="0">
              <a:srgbClr val="333333">
                <a:alpha val="65000"/>
              </a:srgbClr>
            </a:outerShdw>
          </a:effectLst>
        </p:spPr>
      </p:pic>
      <p:pic>
        <p:nvPicPr>
          <p:cNvPr id="153603" name="Picture 3"/>
          <p:cNvPicPr>
            <a:picLocks noChangeAspect="1" noChangeArrowheads="1"/>
          </p:cNvPicPr>
          <p:nvPr/>
        </p:nvPicPr>
        <p:blipFill>
          <a:blip r:embed="rId3" cstate="print"/>
          <a:srcRect/>
          <a:stretch>
            <a:fillRect/>
          </a:stretch>
        </p:blipFill>
        <p:spPr bwMode="auto">
          <a:xfrm>
            <a:off x="0" y="0"/>
            <a:ext cx="4438650" cy="6562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UK and Europe pedestrian deaths</a:t>
            </a:r>
            <a:endParaRPr lang="en-US" dirty="0"/>
          </a:p>
        </p:txBody>
      </p:sp>
      <p:pic>
        <p:nvPicPr>
          <p:cNvPr id="152578" name="Picture 2"/>
          <p:cNvPicPr>
            <a:picLocks noChangeAspect="1" noChangeArrowheads="1"/>
          </p:cNvPicPr>
          <p:nvPr/>
        </p:nvPicPr>
        <p:blipFill>
          <a:blip r:embed="rId2" cstate="print"/>
          <a:srcRect/>
          <a:stretch>
            <a:fillRect/>
          </a:stretch>
        </p:blipFill>
        <p:spPr bwMode="auto">
          <a:xfrm>
            <a:off x="0" y="1447800"/>
            <a:ext cx="9258300" cy="3962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F2A6DEA-F6F3-44D4-91BD-0D61B66EFFB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0432" cy="1143000"/>
          </a:xfrm>
        </p:spPr>
        <p:txBody>
          <a:bodyPr/>
          <a:lstStyle/>
          <a:p>
            <a:r>
              <a:rPr lang="en-GB" dirty="0" smtClean="0"/>
              <a:t>UK and Europe child pedestrian deaths</a:t>
            </a:r>
            <a:endParaRPr lang="en-GB" dirty="0"/>
          </a:p>
        </p:txBody>
      </p:sp>
      <p:sp>
        <p:nvSpPr>
          <p:cNvPr id="3" name="Content Placeholder 2"/>
          <p:cNvSpPr>
            <a:spLocks noGrp="1"/>
          </p:cNvSpPr>
          <p:nvPr>
            <p:ph idx="1"/>
          </p:nvPr>
        </p:nvSpPr>
        <p:spPr/>
        <p:txBody>
          <a:bodyPr/>
          <a:lstStyle/>
          <a:p>
            <a:endParaRPr lang="en-GB"/>
          </a:p>
        </p:txBody>
      </p:sp>
      <p:pic>
        <p:nvPicPr>
          <p:cNvPr id="153602" name="Picture 2"/>
          <p:cNvPicPr>
            <a:picLocks noChangeAspect="1" noChangeArrowheads="1"/>
          </p:cNvPicPr>
          <p:nvPr/>
        </p:nvPicPr>
        <p:blipFill>
          <a:blip r:embed="rId2" cstate="print"/>
          <a:srcRect/>
          <a:stretch>
            <a:fillRect/>
          </a:stretch>
        </p:blipFill>
        <p:spPr bwMode="auto">
          <a:xfrm>
            <a:off x="0" y="1204913"/>
            <a:ext cx="9201150" cy="4448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F2A6DEA-F6F3-44D4-91BD-0D61B66EFFB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Capturing the data: STATS19</a:t>
            </a:r>
            <a:endParaRPr lang="en-US" dirty="0"/>
          </a:p>
        </p:txBody>
      </p:sp>
      <p:sp>
        <p:nvSpPr>
          <p:cNvPr id="3" name="Content Placeholder 2"/>
          <p:cNvSpPr>
            <a:spLocks noGrp="1"/>
          </p:cNvSpPr>
          <p:nvPr>
            <p:ph idx="1"/>
          </p:nvPr>
        </p:nvSpPr>
        <p:spPr/>
        <p:txBody>
          <a:bodyPr/>
          <a:lstStyle/>
          <a:p>
            <a:endParaRPr lang="en-US"/>
          </a:p>
        </p:txBody>
      </p:sp>
      <p:pic>
        <p:nvPicPr>
          <p:cNvPr id="150530" name="Picture 2"/>
          <p:cNvPicPr>
            <a:picLocks noChangeAspect="1" noChangeArrowheads="1"/>
          </p:cNvPicPr>
          <p:nvPr/>
        </p:nvPicPr>
        <p:blipFill>
          <a:blip r:embed="rId2" cstate="print"/>
          <a:srcRect/>
          <a:stretch>
            <a:fillRect/>
          </a:stretch>
        </p:blipFill>
        <p:spPr bwMode="auto">
          <a:xfrm>
            <a:off x="0" y="1071546"/>
            <a:ext cx="9144000" cy="3008671"/>
          </a:xfrm>
          <a:prstGeom prst="rect">
            <a:avLst/>
          </a:prstGeom>
          <a:ln>
            <a:noFill/>
          </a:ln>
          <a:effectLst>
            <a:outerShdw blurRad="292100" dist="139700" dir="2700000" algn="tl" rotWithShape="0">
              <a:srgbClr val="333333">
                <a:alpha val="65000"/>
              </a:srgbClr>
            </a:outerShdw>
          </a:effectLst>
        </p:spPr>
      </p:pic>
      <p:pic>
        <p:nvPicPr>
          <p:cNvPr id="150531" name="Picture 3"/>
          <p:cNvPicPr>
            <a:picLocks noChangeAspect="1" noChangeArrowheads="1"/>
          </p:cNvPicPr>
          <p:nvPr/>
        </p:nvPicPr>
        <p:blipFill>
          <a:blip r:embed="rId3" cstate="print"/>
          <a:srcRect/>
          <a:stretch>
            <a:fillRect/>
          </a:stretch>
        </p:blipFill>
        <p:spPr bwMode="auto">
          <a:xfrm>
            <a:off x="5490812" y="4143380"/>
            <a:ext cx="3653188" cy="257651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0034" y="4286256"/>
            <a:ext cx="421484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Tx/>
              <a:buChar char="-"/>
            </a:pPr>
            <a:r>
              <a:rPr lang="en-GB" dirty="0" smtClean="0"/>
              <a:t>Data does not match very well to hospital admissions (33% the same!)</a:t>
            </a:r>
          </a:p>
          <a:p>
            <a:pPr>
              <a:buFontTx/>
              <a:buChar char="-"/>
            </a:pPr>
            <a:r>
              <a:rPr lang="en-GB" dirty="0" smtClean="0"/>
              <a:t>Does not capture all slight casualties</a:t>
            </a:r>
          </a:p>
          <a:p>
            <a:pPr>
              <a:buFontTx/>
              <a:buChar char="-"/>
            </a:pPr>
            <a:r>
              <a:rPr lang="en-GB" dirty="0" smtClean="0"/>
              <a:t>Subjective statements</a:t>
            </a:r>
          </a:p>
          <a:p>
            <a:pPr>
              <a:buFontTx/>
              <a:buChar char="-"/>
            </a:pPr>
            <a:endParaRPr lang="en-GB" dirty="0"/>
          </a:p>
          <a:p>
            <a:pPr>
              <a:buFontTx/>
              <a:buChar char="-"/>
            </a:pPr>
            <a:r>
              <a:rPr lang="en-GB" dirty="0" smtClean="0"/>
              <a:t>Comprehensive, consistent reporting system</a:t>
            </a:r>
            <a:endParaRPr lang="en-US" dirty="0"/>
          </a:p>
        </p:txBody>
      </p:sp>
      <p:sp>
        <p:nvSpPr>
          <p:cNvPr id="7" name="Slide Number Placeholder 6"/>
          <p:cNvSpPr>
            <a:spLocks noGrp="1"/>
          </p:cNvSpPr>
          <p:nvPr>
            <p:ph type="sldNum" sz="quarter" idx="12"/>
          </p:nvPr>
        </p:nvSpPr>
        <p:spPr/>
        <p:txBody>
          <a:bodyPr/>
          <a:lstStyle/>
          <a:p>
            <a:fld id="{6F2A6DEA-F6F3-44D4-91BD-0D61B66EFFB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28</a:t>
            </a:fld>
            <a:endParaRPr lang="en-US"/>
          </a:p>
        </p:txBody>
      </p:sp>
      <p:pic>
        <p:nvPicPr>
          <p:cNvPr id="154626" name="Picture 2"/>
          <p:cNvPicPr>
            <a:picLocks noChangeAspect="1" noChangeArrowheads="1"/>
          </p:cNvPicPr>
          <p:nvPr/>
        </p:nvPicPr>
        <p:blipFill>
          <a:blip r:embed="rId2" cstate="print"/>
          <a:srcRect/>
          <a:stretch>
            <a:fillRect/>
          </a:stretch>
        </p:blipFill>
        <p:spPr bwMode="auto">
          <a:xfrm>
            <a:off x="0" y="0"/>
            <a:ext cx="4972050" cy="7162800"/>
          </a:xfrm>
          <a:prstGeom prst="rect">
            <a:avLst/>
          </a:prstGeom>
          <a:noFill/>
          <a:ln w="9525">
            <a:noFill/>
            <a:miter lim="800000"/>
            <a:headEnd/>
            <a:tailEnd/>
          </a:ln>
        </p:spPr>
      </p:pic>
      <p:pic>
        <p:nvPicPr>
          <p:cNvPr id="154627" name="Picture 3"/>
          <p:cNvPicPr>
            <a:picLocks noChangeAspect="1" noChangeArrowheads="1"/>
          </p:cNvPicPr>
          <p:nvPr/>
        </p:nvPicPr>
        <p:blipFill>
          <a:blip r:embed="rId3" cstate="print"/>
          <a:srcRect/>
          <a:stretch>
            <a:fillRect/>
          </a:stretch>
        </p:blipFill>
        <p:spPr bwMode="auto">
          <a:xfrm>
            <a:off x="4860032" y="0"/>
            <a:ext cx="5067300" cy="7115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29</a:t>
            </a:fld>
            <a:endParaRPr lang="en-US"/>
          </a:p>
        </p:txBody>
      </p:sp>
      <p:pic>
        <p:nvPicPr>
          <p:cNvPr id="155650" name="Picture 2"/>
          <p:cNvPicPr>
            <a:picLocks noChangeAspect="1" noChangeArrowheads="1"/>
          </p:cNvPicPr>
          <p:nvPr/>
        </p:nvPicPr>
        <p:blipFill>
          <a:blip r:embed="rId2" cstate="print"/>
          <a:srcRect/>
          <a:stretch>
            <a:fillRect/>
          </a:stretch>
        </p:blipFill>
        <p:spPr bwMode="auto">
          <a:xfrm>
            <a:off x="-180528" y="260648"/>
            <a:ext cx="4991100" cy="5962650"/>
          </a:xfrm>
          <a:prstGeom prst="rect">
            <a:avLst/>
          </a:prstGeom>
          <a:noFill/>
          <a:ln w="9525">
            <a:noFill/>
            <a:miter lim="800000"/>
            <a:headEnd/>
            <a:tailEnd/>
          </a:ln>
        </p:spPr>
      </p:pic>
      <p:pic>
        <p:nvPicPr>
          <p:cNvPr id="155651" name="Picture 3"/>
          <p:cNvPicPr>
            <a:picLocks noChangeAspect="1" noChangeArrowheads="1"/>
          </p:cNvPicPr>
          <p:nvPr/>
        </p:nvPicPr>
        <p:blipFill>
          <a:blip r:embed="rId3" cstate="print"/>
          <a:srcRect/>
          <a:stretch>
            <a:fillRect/>
          </a:stretch>
        </p:blipFill>
        <p:spPr bwMode="auto">
          <a:xfrm>
            <a:off x="4427984" y="19050"/>
            <a:ext cx="493395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404664"/>
            <a:ext cx="7772400" cy="1143000"/>
          </a:xfrm>
        </p:spPr>
        <p:txBody>
          <a:bodyPr/>
          <a:lstStyle/>
          <a:p>
            <a:r>
              <a:rPr lang="en-GB" dirty="0" smtClean="0"/>
              <a:t>3. Road traffic injuries and death</a:t>
            </a:r>
            <a:endParaRPr lang="en-US" dirty="0"/>
          </a:p>
        </p:txBody>
      </p:sp>
      <p:sp>
        <p:nvSpPr>
          <p:cNvPr id="13315" name="Rectangle 3"/>
          <p:cNvSpPr>
            <a:spLocks noGrp="1" noChangeArrowheads="1"/>
          </p:cNvSpPr>
          <p:nvPr>
            <p:ph type="body" idx="1"/>
          </p:nvPr>
        </p:nvSpPr>
        <p:spPr>
          <a:xfrm>
            <a:off x="827584" y="1916832"/>
            <a:ext cx="7992888" cy="4752528"/>
          </a:xfrm>
          <a:effectLst>
            <a:innerShdw blurRad="63500" dist="50800" dir="2700000">
              <a:schemeClr val="bg2">
                <a:lumMod val="75000"/>
                <a:alpha val="50000"/>
              </a:schemeClr>
            </a:innerShdw>
          </a:effectLst>
          <a:scene3d>
            <a:camera prst="orthographicFront"/>
            <a:lightRig rig="threePt" dir="t"/>
          </a:scene3d>
          <a:sp3d>
            <a:bevelT prst="angle"/>
            <a:bevelB/>
          </a:sp3d>
        </p:spPr>
        <p:style>
          <a:lnRef idx="2">
            <a:schemeClr val="accent4"/>
          </a:lnRef>
          <a:fillRef idx="1">
            <a:schemeClr val="lt1"/>
          </a:fillRef>
          <a:effectRef idx="0">
            <a:schemeClr val="accent4"/>
          </a:effectRef>
          <a:fontRef idx="minor">
            <a:schemeClr val="dk1"/>
          </a:fontRef>
        </p:style>
        <p:txBody>
          <a:bodyPr>
            <a:normAutofit lnSpcReduction="10000"/>
          </a:bodyPr>
          <a:lstStyle/>
          <a:p>
            <a:pPr>
              <a:lnSpc>
                <a:spcPct val="80000"/>
              </a:lnSpc>
              <a:buFont typeface="Wingdings" pitchFamily="2" charset="2"/>
              <a:buNone/>
            </a:pPr>
            <a:r>
              <a:rPr lang="en-US" sz="2000" dirty="0"/>
              <a:t>In </a:t>
            </a:r>
            <a:r>
              <a:rPr lang="en-US" sz="2000" dirty="0" smtClean="0"/>
              <a:t>2011 </a:t>
            </a:r>
            <a:r>
              <a:rPr lang="en-US" sz="2000" dirty="0"/>
              <a:t>the Road Casualties in Great Britain Annual Report states:</a:t>
            </a:r>
          </a:p>
          <a:p>
            <a:pPr>
              <a:lnSpc>
                <a:spcPct val="80000"/>
              </a:lnSpc>
            </a:pPr>
            <a:endParaRPr lang="en-US" sz="2000" dirty="0"/>
          </a:p>
          <a:p>
            <a:pPr>
              <a:lnSpc>
                <a:spcPct val="80000"/>
              </a:lnSpc>
            </a:pPr>
            <a:r>
              <a:rPr lang="en-US" sz="2000" dirty="0"/>
              <a:t>There were a total of </a:t>
            </a:r>
            <a:r>
              <a:rPr lang="en-US" sz="2000" b="1" dirty="0" smtClean="0"/>
              <a:t>203,950</a:t>
            </a:r>
            <a:r>
              <a:rPr lang="en-US" sz="2000" dirty="0" smtClean="0"/>
              <a:t> </a:t>
            </a:r>
            <a:r>
              <a:rPr lang="en-US" sz="2000" dirty="0"/>
              <a:t>casualties of all severities, </a:t>
            </a:r>
          </a:p>
          <a:p>
            <a:pPr lvl="1">
              <a:lnSpc>
                <a:spcPct val="80000"/>
              </a:lnSpc>
            </a:pPr>
            <a:r>
              <a:rPr lang="en-US" sz="1800" dirty="0" smtClean="0"/>
              <a:t>2 per cent lower than </a:t>
            </a:r>
            <a:r>
              <a:rPr lang="en-US" sz="1800" dirty="0"/>
              <a:t>in </a:t>
            </a:r>
            <a:r>
              <a:rPr lang="en-US" sz="1800" dirty="0" smtClean="0"/>
              <a:t>2010. </a:t>
            </a:r>
          </a:p>
          <a:p>
            <a:pPr lvl="1">
              <a:lnSpc>
                <a:spcPct val="80000"/>
              </a:lnSpc>
            </a:pPr>
            <a:r>
              <a:rPr lang="en-US" sz="1800" dirty="0" smtClean="0"/>
              <a:t>17 per cent lower than 2005-9 average</a:t>
            </a:r>
            <a:endParaRPr lang="en-US" sz="1800" dirty="0"/>
          </a:p>
          <a:p>
            <a:pPr>
              <a:lnSpc>
                <a:spcPct val="80000"/>
              </a:lnSpc>
            </a:pPr>
            <a:endParaRPr lang="en-US" sz="2000" b="1" dirty="0" smtClean="0"/>
          </a:p>
          <a:p>
            <a:pPr>
              <a:lnSpc>
                <a:spcPct val="80000"/>
              </a:lnSpc>
            </a:pPr>
            <a:r>
              <a:rPr lang="en-US" sz="2000" b="1" dirty="0" smtClean="0"/>
              <a:t>1,901 people killed</a:t>
            </a:r>
            <a:endParaRPr lang="en-US" sz="2000" dirty="0" smtClean="0"/>
          </a:p>
          <a:p>
            <a:pPr lvl="1">
              <a:lnSpc>
                <a:spcPct val="80000"/>
              </a:lnSpc>
            </a:pPr>
            <a:r>
              <a:rPr lang="en-US" sz="1800" dirty="0" smtClean="0"/>
              <a:t>3 per cent increase from 2010, </a:t>
            </a:r>
          </a:p>
          <a:p>
            <a:pPr lvl="1">
              <a:lnSpc>
                <a:spcPct val="80000"/>
              </a:lnSpc>
            </a:pPr>
            <a:r>
              <a:rPr lang="en-US" sz="1800" dirty="0" smtClean="0"/>
              <a:t>32 per cent decrease from 2005-9 average</a:t>
            </a:r>
          </a:p>
          <a:p>
            <a:pPr>
              <a:lnSpc>
                <a:spcPct val="80000"/>
              </a:lnSpc>
            </a:pPr>
            <a:endParaRPr lang="en-US" sz="2000" b="1" dirty="0" smtClean="0"/>
          </a:p>
          <a:p>
            <a:pPr>
              <a:lnSpc>
                <a:spcPct val="80000"/>
              </a:lnSpc>
            </a:pPr>
            <a:r>
              <a:rPr lang="en-US" sz="2000" b="1" dirty="0" smtClean="0"/>
              <a:t>23,122 </a:t>
            </a:r>
            <a:r>
              <a:rPr lang="en-US" sz="2000" dirty="0"/>
              <a:t>were seriously injured </a:t>
            </a:r>
          </a:p>
          <a:p>
            <a:pPr lvl="1">
              <a:lnSpc>
                <a:spcPct val="80000"/>
              </a:lnSpc>
            </a:pPr>
            <a:r>
              <a:rPr lang="en-US" sz="1800" dirty="0" smtClean="0"/>
              <a:t>Up 2 per </a:t>
            </a:r>
            <a:r>
              <a:rPr lang="en-US" sz="1800" dirty="0"/>
              <a:t>cent on </a:t>
            </a:r>
            <a:r>
              <a:rPr lang="en-US" sz="1800" dirty="0" smtClean="0"/>
              <a:t>2010 and</a:t>
            </a:r>
          </a:p>
          <a:p>
            <a:pPr lvl="1">
              <a:lnSpc>
                <a:spcPct val="80000"/>
              </a:lnSpc>
            </a:pPr>
            <a:r>
              <a:rPr lang="en-US" sz="1800" dirty="0" smtClean="0"/>
              <a:t>Down 15% from 2005-9 average</a:t>
            </a:r>
            <a:endParaRPr lang="en-US" sz="1800" dirty="0"/>
          </a:p>
          <a:p>
            <a:pPr>
              <a:lnSpc>
                <a:spcPct val="80000"/>
              </a:lnSpc>
            </a:pPr>
            <a:endParaRPr lang="en-US" sz="2000" b="1" dirty="0" smtClean="0"/>
          </a:p>
          <a:p>
            <a:pPr>
              <a:lnSpc>
                <a:spcPct val="80000"/>
              </a:lnSpc>
            </a:pPr>
            <a:r>
              <a:rPr lang="en-US" sz="2000" b="1" dirty="0" smtClean="0"/>
              <a:t>178,927</a:t>
            </a:r>
            <a:r>
              <a:rPr lang="en-US" sz="2000" dirty="0" smtClean="0"/>
              <a:t> </a:t>
            </a:r>
            <a:r>
              <a:rPr lang="en-US" sz="2000" dirty="0"/>
              <a:t>were slightly injured </a:t>
            </a:r>
          </a:p>
          <a:p>
            <a:pPr lvl="1">
              <a:lnSpc>
                <a:spcPct val="80000"/>
              </a:lnSpc>
            </a:pPr>
            <a:r>
              <a:rPr lang="en-US" sz="1800" dirty="0"/>
              <a:t>down </a:t>
            </a:r>
            <a:r>
              <a:rPr lang="en-US" sz="1800" dirty="0" smtClean="0"/>
              <a:t>3 </a:t>
            </a:r>
            <a:r>
              <a:rPr lang="en-US" sz="1800" dirty="0"/>
              <a:t>per cent on </a:t>
            </a:r>
            <a:r>
              <a:rPr lang="en-US" sz="1800" dirty="0" smtClean="0"/>
              <a:t>2010.</a:t>
            </a:r>
          </a:p>
          <a:p>
            <a:pPr lvl="1">
              <a:lnSpc>
                <a:spcPct val="80000"/>
              </a:lnSpc>
            </a:pPr>
            <a:r>
              <a:rPr lang="en-US" sz="1800" dirty="0" smtClean="0"/>
              <a:t>Down 17% from 2005-9 average</a:t>
            </a:r>
            <a:endParaRPr lang="en-US" sz="1800" dirty="0"/>
          </a:p>
          <a:p>
            <a:pPr>
              <a:lnSpc>
                <a:spcPct val="80000"/>
              </a:lnSpc>
            </a:pPr>
            <a:endParaRPr lang="en-US" sz="2000" dirty="0" smtClean="0"/>
          </a:p>
          <a:p>
            <a:pPr>
              <a:lnSpc>
                <a:spcPct val="80000"/>
              </a:lnSpc>
            </a:pPr>
            <a:endParaRPr lang="en-US" sz="2000"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30</a:t>
            </a:fld>
            <a:endParaRPr lang="en-US"/>
          </a:p>
        </p:txBody>
      </p:sp>
      <p:pic>
        <p:nvPicPr>
          <p:cNvPr id="156674" name="Picture 2"/>
          <p:cNvPicPr>
            <a:picLocks noChangeAspect="1" noChangeArrowheads="1"/>
          </p:cNvPicPr>
          <p:nvPr/>
        </p:nvPicPr>
        <p:blipFill>
          <a:blip r:embed="rId2" cstate="print"/>
          <a:srcRect/>
          <a:stretch>
            <a:fillRect/>
          </a:stretch>
        </p:blipFill>
        <p:spPr bwMode="auto">
          <a:xfrm>
            <a:off x="0" y="-1467544"/>
            <a:ext cx="14176851" cy="8860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Contributory factor</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31</a:t>
            </a:fld>
            <a:endParaRPr lang="en-US"/>
          </a:p>
        </p:txBody>
      </p:sp>
      <p:pic>
        <p:nvPicPr>
          <p:cNvPr id="157698" name="Picture 2"/>
          <p:cNvPicPr>
            <a:picLocks noChangeAspect="1" noChangeArrowheads="1"/>
          </p:cNvPicPr>
          <p:nvPr/>
        </p:nvPicPr>
        <p:blipFill>
          <a:blip r:embed="rId2" cstate="print"/>
          <a:srcRect/>
          <a:stretch>
            <a:fillRect/>
          </a:stretch>
        </p:blipFill>
        <p:spPr bwMode="auto">
          <a:xfrm>
            <a:off x="0" y="1779251"/>
            <a:ext cx="8916194" cy="507874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32</a:t>
            </a:fld>
            <a:endParaRPr lang="en-US"/>
          </a:p>
        </p:txBody>
      </p:sp>
      <p:pic>
        <p:nvPicPr>
          <p:cNvPr id="158722" name="Picture 2"/>
          <p:cNvPicPr>
            <a:picLocks noChangeAspect="1" noChangeArrowheads="1"/>
          </p:cNvPicPr>
          <p:nvPr/>
        </p:nvPicPr>
        <p:blipFill>
          <a:blip r:embed="rId2" cstate="print"/>
          <a:srcRect/>
          <a:stretch>
            <a:fillRect/>
          </a:stretch>
        </p:blipFill>
        <p:spPr bwMode="auto">
          <a:xfrm>
            <a:off x="0" y="0"/>
            <a:ext cx="884636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33</a:t>
            </a:fld>
            <a:endParaRPr lang="en-US"/>
          </a:p>
        </p:txBody>
      </p:sp>
      <p:pic>
        <p:nvPicPr>
          <p:cNvPr id="158722" name="Picture 2"/>
          <p:cNvPicPr>
            <a:picLocks noChangeAspect="1" noChangeArrowheads="1"/>
          </p:cNvPicPr>
          <p:nvPr/>
        </p:nvPicPr>
        <p:blipFill>
          <a:blip r:embed="rId2" cstate="print"/>
          <a:srcRect/>
          <a:stretch>
            <a:fillRect/>
          </a:stretch>
        </p:blipFill>
        <p:spPr bwMode="auto">
          <a:xfrm>
            <a:off x="0" y="0"/>
            <a:ext cx="8846360" cy="6858000"/>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0" y="908720"/>
            <a:ext cx="8694331" cy="2376264"/>
          </a:xfrm>
          <a:prstGeom prst="rect">
            <a:avLst/>
          </a:prstGeom>
          <a:noFill/>
          <a:ln w="9525">
            <a:noFill/>
            <a:miter lim="800000"/>
            <a:headEnd/>
            <a:tailEnd/>
          </a:ln>
        </p:spPr>
      </p:pic>
      <p:pic>
        <p:nvPicPr>
          <p:cNvPr id="159748" name="Picture 4"/>
          <p:cNvPicPr>
            <a:picLocks noChangeAspect="1" noChangeArrowheads="1"/>
          </p:cNvPicPr>
          <p:nvPr/>
        </p:nvPicPr>
        <p:blipFill>
          <a:blip r:embed="rId4" cstate="print"/>
          <a:srcRect/>
          <a:stretch>
            <a:fillRect/>
          </a:stretch>
        </p:blipFill>
        <p:spPr bwMode="auto">
          <a:xfrm>
            <a:off x="0" y="3284984"/>
            <a:ext cx="8676456" cy="4057133"/>
          </a:xfrm>
          <a:prstGeom prst="rect">
            <a:avLst/>
          </a:prstGeom>
          <a:noFill/>
          <a:ln w="9525">
            <a:noFill/>
            <a:miter lim="800000"/>
            <a:headEnd/>
            <a:tailEnd/>
          </a:ln>
        </p:spPr>
      </p:pic>
      <p:sp>
        <p:nvSpPr>
          <p:cNvPr id="10" name="Rectangle 9"/>
          <p:cNvSpPr/>
          <p:nvPr/>
        </p:nvSpPr>
        <p:spPr>
          <a:xfrm>
            <a:off x="0" y="5445224"/>
            <a:ext cx="8676456" cy="18722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34</a:t>
            </a:fld>
            <a:endParaRPr lang="en-US"/>
          </a:p>
        </p:txBody>
      </p:sp>
      <p:pic>
        <p:nvPicPr>
          <p:cNvPr id="158722" name="Picture 2"/>
          <p:cNvPicPr>
            <a:picLocks noChangeAspect="1" noChangeArrowheads="1"/>
          </p:cNvPicPr>
          <p:nvPr/>
        </p:nvPicPr>
        <p:blipFill>
          <a:blip r:embed="rId2" cstate="print"/>
          <a:srcRect/>
          <a:stretch>
            <a:fillRect/>
          </a:stretch>
        </p:blipFill>
        <p:spPr bwMode="auto">
          <a:xfrm>
            <a:off x="0" y="0"/>
            <a:ext cx="8846360" cy="6858000"/>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0" y="908721"/>
            <a:ext cx="8694331" cy="2376264"/>
          </a:xfrm>
          <a:prstGeom prst="rect">
            <a:avLst/>
          </a:prstGeom>
          <a:noFill/>
          <a:ln w="9525">
            <a:noFill/>
            <a:miter lim="800000"/>
            <a:headEnd/>
            <a:tailEnd/>
          </a:ln>
        </p:spPr>
      </p:pic>
      <p:pic>
        <p:nvPicPr>
          <p:cNvPr id="159748" name="Picture 4"/>
          <p:cNvPicPr>
            <a:picLocks noChangeAspect="1" noChangeArrowheads="1"/>
          </p:cNvPicPr>
          <p:nvPr/>
        </p:nvPicPr>
        <p:blipFill>
          <a:blip r:embed="rId4" cstate="print"/>
          <a:srcRect/>
          <a:stretch>
            <a:fillRect/>
          </a:stretch>
        </p:blipFill>
        <p:spPr bwMode="auto">
          <a:xfrm>
            <a:off x="0" y="3284984"/>
            <a:ext cx="8676456" cy="4057133"/>
          </a:xfrm>
          <a:prstGeom prst="rect">
            <a:avLst/>
          </a:prstGeom>
          <a:noFill/>
          <a:ln w="9525">
            <a:noFill/>
            <a:miter lim="800000"/>
            <a:headEnd/>
            <a:tailEnd/>
          </a:ln>
        </p:spPr>
      </p:pic>
      <p:sp>
        <p:nvSpPr>
          <p:cNvPr id="10" name="Rectangle 9"/>
          <p:cNvSpPr/>
          <p:nvPr/>
        </p:nvSpPr>
        <p:spPr>
          <a:xfrm>
            <a:off x="0" y="5445224"/>
            <a:ext cx="8676456" cy="18722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160770" name="Picture 2"/>
          <p:cNvPicPr>
            <a:picLocks noChangeAspect="1" noChangeArrowheads="1"/>
          </p:cNvPicPr>
          <p:nvPr/>
        </p:nvPicPr>
        <p:blipFill>
          <a:blip r:embed="rId5" cstate="print"/>
          <a:srcRect/>
          <a:stretch>
            <a:fillRect/>
          </a:stretch>
        </p:blipFill>
        <p:spPr bwMode="auto">
          <a:xfrm>
            <a:off x="0" y="999060"/>
            <a:ext cx="8676456" cy="5858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 error is crucial</a:t>
            </a:r>
            <a:endParaRPr lang="en-GB" dirty="0"/>
          </a:p>
        </p:txBody>
      </p:sp>
      <p:sp>
        <p:nvSpPr>
          <p:cNvPr id="3" name="Content Placeholder 2"/>
          <p:cNvSpPr>
            <a:spLocks noGrp="1"/>
          </p:cNvSpPr>
          <p:nvPr>
            <p:ph idx="1"/>
          </p:nvPr>
        </p:nvSpPr>
        <p:spPr>
          <a:xfrm>
            <a:off x="611560" y="5373216"/>
            <a:ext cx="7344816" cy="1895128"/>
          </a:xfrm>
        </p:spPr>
        <p:txBody>
          <a:bodyPr/>
          <a:lstStyle/>
          <a:p>
            <a:r>
              <a:rPr lang="en-GB" dirty="0" smtClean="0"/>
              <a:t>14% of all deaths result from vehicle travelling too fast</a:t>
            </a:r>
          </a:p>
          <a:p>
            <a:r>
              <a:rPr lang="en-GB" dirty="0" smtClean="0"/>
              <a:t>4% of all accidents involve alcohol – 121 deaths (7%)</a:t>
            </a:r>
          </a:p>
          <a:p>
            <a:r>
              <a:rPr lang="en-GB" dirty="0" smtClean="0"/>
              <a:t>Using mobile phone – 21 deaths (2%)</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35</a:t>
            </a:fld>
            <a:endParaRPr lang="en-US"/>
          </a:p>
        </p:txBody>
      </p:sp>
      <p:pic>
        <p:nvPicPr>
          <p:cNvPr id="163842" name="Picture 2"/>
          <p:cNvPicPr>
            <a:picLocks noChangeAspect="1" noChangeArrowheads="1"/>
          </p:cNvPicPr>
          <p:nvPr/>
        </p:nvPicPr>
        <p:blipFill>
          <a:blip r:embed="rId2" cstate="print"/>
          <a:srcRect/>
          <a:stretch>
            <a:fillRect/>
          </a:stretch>
        </p:blipFill>
        <p:spPr bwMode="auto">
          <a:xfrm>
            <a:off x="251519" y="980728"/>
            <a:ext cx="8590367" cy="44644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accidents and road type</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fld id="{6F2A6DEA-F6F3-44D4-91BD-0D61B66EFFBB}" type="slidenum">
              <a:rPr lang="en-US" smtClean="0"/>
              <a:pPr/>
              <a:t>36</a:t>
            </a:fld>
            <a:endParaRPr lang="en-US"/>
          </a:p>
        </p:txBody>
      </p:sp>
      <p:pic>
        <p:nvPicPr>
          <p:cNvPr id="161795" name="Picture 3"/>
          <p:cNvPicPr>
            <a:picLocks noChangeAspect="1" noChangeArrowheads="1"/>
          </p:cNvPicPr>
          <p:nvPr/>
        </p:nvPicPr>
        <p:blipFill>
          <a:blip r:embed="rId2" cstate="print"/>
          <a:srcRect/>
          <a:stretch>
            <a:fillRect/>
          </a:stretch>
        </p:blipFill>
        <p:spPr bwMode="auto">
          <a:xfrm>
            <a:off x="251520" y="1067629"/>
            <a:ext cx="8620311" cy="5446268"/>
          </a:xfrm>
          <a:prstGeom prst="rect">
            <a:avLst/>
          </a:prstGeom>
          <a:noFill/>
          <a:ln w="9525">
            <a:noFill/>
            <a:miter lim="800000"/>
            <a:headEnd/>
            <a:tailEnd/>
          </a:ln>
        </p:spPr>
      </p:pic>
      <p:sp>
        <p:nvSpPr>
          <p:cNvPr id="8" name="Rectangle 7"/>
          <p:cNvSpPr/>
          <p:nvPr/>
        </p:nvSpPr>
        <p:spPr>
          <a:xfrm>
            <a:off x="3491880" y="4221088"/>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9" name="Rectangle 8"/>
          <p:cNvSpPr/>
          <p:nvPr/>
        </p:nvSpPr>
        <p:spPr>
          <a:xfrm>
            <a:off x="3491880" y="5229200"/>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0" name="Rectangle 9"/>
          <p:cNvSpPr/>
          <p:nvPr/>
        </p:nvSpPr>
        <p:spPr>
          <a:xfrm>
            <a:off x="3491880" y="4077072"/>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Rectangle 10"/>
          <p:cNvSpPr/>
          <p:nvPr/>
        </p:nvSpPr>
        <p:spPr>
          <a:xfrm>
            <a:off x="3491880" y="3068960"/>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2" name="Rectangle 11"/>
          <p:cNvSpPr/>
          <p:nvPr/>
        </p:nvSpPr>
        <p:spPr>
          <a:xfrm>
            <a:off x="7020272" y="3645024"/>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3" name="Rectangle 12"/>
          <p:cNvSpPr/>
          <p:nvPr/>
        </p:nvSpPr>
        <p:spPr>
          <a:xfrm>
            <a:off x="4644008" y="2276872"/>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GB" dirty="0" smtClean="0"/>
              <a:t>Causes of accidents by vehicle type</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fld id="{6F2A6DEA-F6F3-44D4-91BD-0D61B66EFFBB}" type="slidenum">
              <a:rPr lang="en-US" smtClean="0"/>
              <a:pPr/>
              <a:t>37</a:t>
            </a:fld>
            <a:endParaRPr lang="en-US"/>
          </a:p>
        </p:txBody>
      </p:sp>
      <p:pic>
        <p:nvPicPr>
          <p:cNvPr id="164866" name="Picture 2"/>
          <p:cNvPicPr>
            <a:picLocks noChangeAspect="1" noChangeArrowheads="1"/>
          </p:cNvPicPr>
          <p:nvPr/>
        </p:nvPicPr>
        <p:blipFill>
          <a:blip r:embed="rId2" cstate="print"/>
          <a:srcRect/>
          <a:stretch>
            <a:fillRect/>
          </a:stretch>
        </p:blipFill>
        <p:spPr bwMode="auto">
          <a:xfrm>
            <a:off x="0" y="841913"/>
            <a:ext cx="9144000" cy="6016087"/>
          </a:xfrm>
          <a:prstGeom prst="rect">
            <a:avLst/>
          </a:prstGeom>
          <a:noFill/>
          <a:ln w="9525">
            <a:noFill/>
            <a:miter lim="800000"/>
            <a:headEnd/>
            <a:tailEnd/>
          </a:ln>
        </p:spPr>
      </p:pic>
      <p:sp>
        <p:nvSpPr>
          <p:cNvPr id="8" name="Rectangle 7"/>
          <p:cNvSpPr/>
          <p:nvPr/>
        </p:nvSpPr>
        <p:spPr>
          <a:xfrm>
            <a:off x="6012160" y="2924944"/>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9" name="Rectangle 8"/>
          <p:cNvSpPr/>
          <p:nvPr/>
        </p:nvSpPr>
        <p:spPr>
          <a:xfrm>
            <a:off x="4572000" y="2348880"/>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0" name="Rectangle 9"/>
          <p:cNvSpPr/>
          <p:nvPr/>
        </p:nvSpPr>
        <p:spPr>
          <a:xfrm>
            <a:off x="7380312" y="2348880"/>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Rectangle 10"/>
          <p:cNvSpPr/>
          <p:nvPr/>
        </p:nvSpPr>
        <p:spPr>
          <a:xfrm>
            <a:off x="8820472" y="2348880"/>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3" name="Rectangle 12"/>
          <p:cNvSpPr/>
          <p:nvPr/>
        </p:nvSpPr>
        <p:spPr>
          <a:xfrm>
            <a:off x="8820472" y="3645024"/>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4" name="Rectangle 13"/>
          <p:cNvSpPr/>
          <p:nvPr/>
        </p:nvSpPr>
        <p:spPr>
          <a:xfrm>
            <a:off x="4644008" y="5661248"/>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5" name="Rectangle 14"/>
          <p:cNvSpPr/>
          <p:nvPr/>
        </p:nvSpPr>
        <p:spPr>
          <a:xfrm>
            <a:off x="4644008" y="5877272"/>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7772400" cy="1143000"/>
          </a:xfrm>
        </p:spPr>
        <p:txBody>
          <a:bodyPr/>
          <a:lstStyle/>
          <a:p>
            <a:r>
              <a:rPr lang="en-GB" dirty="0" smtClean="0"/>
              <a:t>Causes of accident by vehicle type</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38</a:t>
            </a:fld>
            <a:endParaRPr lang="en-US"/>
          </a:p>
        </p:txBody>
      </p:sp>
      <p:pic>
        <p:nvPicPr>
          <p:cNvPr id="165890" name="Picture 2"/>
          <p:cNvPicPr>
            <a:picLocks noChangeAspect="1" noChangeArrowheads="1"/>
          </p:cNvPicPr>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
        <p:nvSpPr>
          <p:cNvPr id="6" name="Rectangle 5"/>
          <p:cNvSpPr/>
          <p:nvPr/>
        </p:nvSpPr>
        <p:spPr>
          <a:xfrm>
            <a:off x="6084168" y="2060848"/>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 name="Rectangle 6"/>
          <p:cNvSpPr/>
          <p:nvPr/>
        </p:nvSpPr>
        <p:spPr>
          <a:xfrm>
            <a:off x="7452320" y="5373216"/>
            <a:ext cx="216024" cy="216024"/>
          </a:xfrm>
          <a:prstGeom prst="rect">
            <a:avLst/>
          </a:prstGeom>
          <a:solidFill>
            <a:srgbClr val="000000">
              <a:alpha val="20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dirty="0" smtClean="0"/>
              <a:t>Road casualty causation</a:t>
            </a:r>
            <a:endParaRPr lang="en-US" dirty="0"/>
          </a:p>
        </p:txBody>
      </p:sp>
      <p:sp>
        <p:nvSpPr>
          <p:cNvPr id="31747" name="Rectangle 3"/>
          <p:cNvSpPr>
            <a:spLocks noGrp="1" noChangeArrowheads="1"/>
          </p:cNvSpPr>
          <p:nvPr>
            <p:ph type="body" idx="1"/>
          </p:nvPr>
        </p:nvSpPr>
        <p:spPr>
          <a:xfrm>
            <a:off x="0" y="1557338"/>
            <a:ext cx="2339975" cy="4967287"/>
          </a:xfrm>
        </p:spPr>
        <p:txBody>
          <a:bodyPr/>
          <a:lstStyle/>
          <a:p>
            <a:pPr>
              <a:lnSpc>
                <a:spcPct val="80000"/>
              </a:lnSpc>
            </a:pPr>
            <a:endParaRPr lang="en-GB" sz="1800" dirty="0"/>
          </a:p>
          <a:p>
            <a:pPr>
              <a:lnSpc>
                <a:spcPct val="80000"/>
              </a:lnSpc>
              <a:buFont typeface="Wingdings" pitchFamily="2" charset="2"/>
              <a:buNone/>
            </a:pPr>
            <a:endParaRPr lang="en-GB" sz="1800" dirty="0"/>
          </a:p>
          <a:p>
            <a:pPr>
              <a:lnSpc>
                <a:spcPct val="80000"/>
              </a:lnSpc>
              <a:buFont typeface="Wingdings" pitchFamily="2" charset="2"/>
              <a:buNone/>
            </a:pPr>
            <a:r>
              <a:rPr lang="en-GB" sz="1800" dirty="0"/>
              <a:t>ROAD </a:t>
            </a:r>
            <a:r>
              <a:rPr lang="en-GB" sz="1800" dirty="0" smtClean="0"/>
              <a:t>USER (95%)</a:t>
            </a:r>
          </a:p>
          <a:p>
            <a:pPr>
              <a:lnSpc>
                <a:spcPct val="80000"/>
              </a:lnSpc>
              <a:buFont typeface="Wingdings" pitchFamily="2" charset="2"/>
              <a:buNone/>
            </a:pPr>
            <a:endParaRPr lang="en-GB" sz="1800" dirty="0"/>
          </a:p>
          <a:p>
            <a:pPr>
              <a:lnSpc>
                <a:spcPct val="80000"/>
              </a:lnSpc>
            </a:pPr>
            <a:r>
              <a:rPr lang="en-GB" sz="1800" dirty="0"/>
              <a:t>Skill</a:t>
            </a:r>
          </a:p>
          <a:p>
            <a:pPr lvl="1">
              <a:lnSpc>
                <a:spcPct val="80000"/>
              </a:lnSpc>
            </a:pPr>
            <a:r>
              <a:rPr lang="en-GB" sz="1600" dirty="0"/>
              <a:t>Experience and development</a:t>
            </a:r>
          </a:p>
          <a:p>
            <a:pPr lvl="1">
              <a:lnSpc>
                <a:spcPct val="80000"/>
              </a:lnSpc>
            </a:pPr>
            <a:r>
              <a:rPr lang="en-GB" sz="1600" dirty="0"/>
              <a:t>Training</a:t>
            </a:r>
          </a:p>
          <a:p>
            <a:pPr>
              <a:lnSpc>
                <a:spcPct val="80000"/>
              </a:lnSpc>
            </a:pPr>
            <a:r>
              <a:rPr lang="en-GB" sz="1800" dirty="0"/>
              <a:t>Attitude</a:t>
            </a:r>
          </a:p>
          <a:p>
            <a:pPr lvl="1">
              <a:lnSpc>
                <a:spcPct val="80000"/>
              </a:lnSpc>
            </a:pPr>
            <a:endParaRPr lang="en-GB" sz="1600" dirty="0"/>
          </a:p>
          <a:p>
            <a:pPr lvl="1">
              <a:lnSpc>
                <a:spcPct val="80000"/>
              </a:lnSpc>
            </a:pPr>
            <a:r>
              <a:rPr lang="en-GB" sz="1600" dirty="0"/>
              <a:t>Norms and peer pressure</a:t>
            </a:r>
          </a:p>
          <a:p>
            <a:pPr lvl="1">
              <a:lnSpc>
                <a:spcPct val="80000"/>
              </a:lnSpc>
            </a:pPr>
            <a:r>
              <a:rPr lang="en-GB" sz="1600" dirty="0"/>
              <a:t>Education, enforcement</a:t>
            </a:r>
          </a:p>
          <a:p>
            <a:pPr lvl="1">
              <a:lnSpc>
                <a:spcPct val="80000"/>
              </a:lnSpc>
            </a:pPr>
            <a:endParaRPr lang="en-GB" sz="1600" dirty="0"/>
          </a:p>
          <a:p>
            <a:pPr>
              <a:lnSpc>
                <a:spcPct val="80000"/>
              </a:lnSpc>
              <a:buFont typeface="Wingdings" pitchFamily="2" charset="2"/>
              <a:buNone/>
            </a:pPr>
            <a:endParaRPr lang="en-GB" sz="1800" dirty="0"/>
          </a:p>
          <a:p>
            <a:pPr>
              <a:lnSpc>
                <a:spcPct val="80000"/>
              </a:lnSpc>
            </a:pPr>
            <a:r>
              <a:rPr lang="en-GB" sz="1800" dirty="0" smtClean="0"/>
              <a:t>Infrastructure</a:t>
            </a:r>
            <a:endParaRPr lang="en-GB" sz="1800" dirty="0"/>
          </a:p>
          <a:p>
            <a:pPr lvl="1">
              <a:lnSpc>
                <a:spcPct val="80000"/>
              </a:lnSpc>
            </a:pPr>
            <a:r>
              <a:rPr lang="en-GB" sz="1600" dirty="0"/>
              <a:t>Engineering</a:t>
            </a:r>
            <a:endParaRPr lang="en-US" sz="1600" dirty="0"/>
          </a:p>
        </p:txBody>
      </p:sp>
      <p:sp>
        <p:nvSpPr>
          <p:cNvPr id="31749" name="Rectangle 5"/>
          <p:cNvSpPr>
            <a:spLocks noChangeArrowheads="1"/>
          </p:cNvSpPr>
          <p:nvPr/>
        </p:nvSpPr>
        <p:spPr bwMode="auto">
          <a:xfrm>
            <a:off x="0" y="5157192"/>
            <a:ext cx="2597150" cy="366713"/>
          </a:xfrm>
          <a:prstGeom prst="rect">
            <a:avLst/>
          </a:prstGeom>
          <a:solidFill>
            <a:srgbClr val="CC99FF"/>
          </a:solidFill>
          <a:ln w="9525">
            <a:noFill/>
            <a:miter lim="800000"/>
            <a:headEnd/>
            <a:tailEnd/>
          </a:ln>
          <a:effectLst/>
        </p:spPr>
        <p:txBody>
          <a:bodyPr wrap="none">
            <a:spAutoFit/>
          </a:bodyPr>
          <a:lstStyle/>
          <a:p>
            <a:r>
              <a:rPr lang="en-GB"/>
              <a:t>ROAD ENVIRONMENT</a:t>
            </a:r>
            <a:endParaRPr lang="en-US"/>
          </a:p>
        </p:txBody>
      </p:sp>
      <p:sp>
        <p:nvSpPr>
          <p:cNvPr id="31750" name="Text Box 6"/>
          <p:cNvSpPr txBox="1">
            <a:spLocks noChangeArrowheads="1"/>
          </p:cNvSpPr>
          <p:nvPr/>
        </p:nvSpPr>
        <p:spPr bwMode="auto">
          <a:xfrm>
            <a:off x="0" y="3643314"/>
            <a:ext cx="2700338" cy="366712"/>
          </a:xfrm>
          <a:prstGeom prst="rect">
            <a:avLst/>
          </a:prstGeom>
          <a:solidFill>
            <a:srgbClr val="FF00FF"/>
          </a:solidFill>
          <a:ln w="9525">
            <a:noFill/>
            <a:miter lim="800000"/>
            <a:headEnd/>
            <a:tailEnd/>
          </a:ln>
          <a:effectLst/>
        </p:spPr>
        <p:txBody>
          <a:bodyPr>
            <a:spAutoFit/>
          </a:bodyPr>
          <a:lstStyle/>
          <a:p>
            <a:pPr algn="ctr">
              <a:spcBef>
                <a:spcPct val="50000"/>
              </a:spcBef>
            </a:pPr>
            <a:r>
              <a:rPr lang="en-GB"/>
              <a:t>ATTITUDES</a:t>
            </a:r>
            <a:endParaRPr lang="en-US"/>
          </a:p>
        </p:txBody>
      </p:sp>
      <p:sp>
        <p:nvSpPr>
          <p:cNvPr id="31751" name="Text Box 7"/>
          <p:cNvSpPr txBox="1">
            <a:spLocks noChangeArrowheads="1"/>
          </p:cNvSpPr>
          <p:nvPr/>
        </p:nvSpPr>
        <p:spPr bwMode="auto">
          <a:xfrm>
            <a:off x="0" y="2571744"/>
            <a:ext cx="2700338" cy="366713"/>
          </a:xfrm>
          <a:prstGeom prst="rect">
            <a:avLst/>
          </a:prstGeom>
          <a:solidFill>
            <a:srgbClr val="00FF00"/>
          </a:solidFill>
          <a:ln w="9525">
            <a:noFill/>
            <a:miter lim="800000"/>
            <a:headEnd/>
            <a:tailEnd/>
          </a:ln>
          <a:effectLst/>
        </p:spPr>
        <p:txBody>
          <a:bodyPr>
            <a:spAutoFit/>
          </a:bodyPr>
          <a:lstStyle/>
          <a:p>
            <a:pPr algn="ctr">
              <a:spcBef>
                <a:spcPct val="50000"/>
              </a:spcBef>
            </a:pPr>
            <a:r>
              <a:rPr lang="en-GB"/>
              <a:t>SKILLS</a:t>
            </a:r>
            <a:endParaRPr lang="en-US"/>
          </a:p>
        </p:txBody>
      </p:sp>
      <p:pic>
        <p:nvPicPr>
          <p:cNvPr id="31752" name="Picture 8"/>
          <p:cNvPicPr>
            <a:picLocks noChangeAspect="1" noChangeArrowheads="1"/>
          </p:cNvPicPr>
          <p:nvPr/>
        </p:nvPicPr>
        <p:blipFill>
          <a:blip r:embed="rId2" cstate="print"/>
          <a:srcRect/>
          <a:stretch>
            <a:fillRect/>
          </a:stretch>
        </p:blipFill>
        <p:spPr bwMode="auto">
          <a:xfrm>
            <a:off x="2809875" y="2071678"/>
            <a:ext cx="6334125" cy="4533900"/>
          </a:xfrm>
          <a:prstGeom prst="rect">
            <a:avLst/>
          </a:prstGeom>
          <a:noFill/>
          <a:ln w="9525">
            <a:noFill/>
            <a:miter lim="800000"/>
            <a:headEnd/>
            <a:tailEnd/>
          </a:ln>
        </p:spPr>
      </p:pic>
      <p:sp>
        <p:nvSpPr>
          <p:cNvPr id="11" name="TextBox 10"/>
          <p:cNvSpPr txBox="1"/>
          <p:nvPr/>
        </p:nvSpPr>
        <p:spPr>
          <a:xfrm>
            <a:off x="3143240" y="2214554"/>
            <a:ext cx="5857916" cy="369332"/>
          </a:xfrm>
          <a:prstGeom prst="rect">
            <a:avLst/>
          </a:prstGeom>
          <a:solidFill>
            <a:schemeClr val="tx1"/>
          </a:solidFill>
        </p:spPr>
        <p:txBody>
          <a:bodyPr wrap="square" rtlCol="0">
            <a:spAutoFit/>
          </a:bodyPr>
          <a:lstStyle/>
          <a:p>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Causes of road casualties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lide Number Placeholder 8"/>
          <p:cNvSpPr>
            <a:spLocks noGrp="1"/>
          </p:cNvSpPr>
          <p:nvPr>
            <p:ph type="sldNum" sz="quarter" idx="12"/>
          </p:nvPr>
        </p:nvSpPr>
        <p:spPr/>
        <p:txBody>
          <a:bodyPr/>
          <a:lstStyle/>
          <a:p>
            <a:fld id="{6F2A6DEA-F6F3-44D4-91BD-0D61B66EFFB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72400" cy="1143000"/>
          </a:xfrm>
        </p:spPr>
        <p:txBody>
          <a:bodyPr/>
          <a:lstStyle/>
          <a:p>
            <a:r>
              <a:rPr lang="en-GB" dirty="0" smtClean="0"/>
              <a:t>By mode</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pPr/>
              <a:t>4</a:t>
            </a:fld>
            <a:endParaRPr lang="en-US"/>
          </a:p>
        </p:txBody>
      </p:sp>
      <p:sp>
        <p:nvSpPr>
          <p:cNvPr id="5" name="Content Placeholder 4"/>
          <p:cNvSpPr>
            <a:spLocks noGrp="1"/>
          </p:cNvSpPr>
          <p:nvPr>
            <p:ph idx="1"/>
          </p:nvPr>
        </p:nvSpPr>
        <p:spPr/>
        <p:txBody>
          <a:bodyPr/>
          <a:lstStyle/>
          <a:p>
            <a:endParaRPr lang="en-GB"/>
          </a:p>
        </p:txBody>
      </p:sp>
      <p:pic>
        <p:nvPicPr>
          <p:cNvPr id="76802" name="Picture 2"/>
          <p:cNvPicPr>
            <a:picLocks noChangeAspect="1" noChangeArrowheads="1"/>
          </p:cNvPicPr>
          <p:nvPr/>
        </p:nvPicPr>
        <p:blipFill>
          <a:blip r:embed="rId2" cstate="print"/>
          <a:srcRect/>
          <a:stretch>
            <a:fillRect/>
          </a:stretch>
        </p:blipFill>
        <p:spPr bwMode="auto">
          <a:xfrm>
            <a:off x="0" y="483080"/>
            <a:ext cx="9144000" cy="5891841"/>
          </a:xfrm>
          <a:prstGeom prst="rect">
            <a:avLst/>
          </a:prstGeom>
          <a:noFill/>
          <a:ln w="9525">
            <a:noFill/>
            <a:miter lim="800000"/>
            <a:headEnd/>
            <a:tailEnd/>
          </a:ln>
        </p:spPr>
      </p:pic>
      <p:sp>
        <p:nvSpPr>
          <p:cNvPr id="8" name="Rectangle 7"/>
          <p:cNvSpPr/>
          <p:nvPr/>
        </p:nvSpPr>
        <p:spPr>
          <a:xfrm>
            <a:off x="7596336" y="3501008"/>
            <a:ext cx="2880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US" dirty="0"/>
          </a:p>
        </p:txBody>
      </p:sp>
      <p:sp>
        <p:nvSpPr>
          <p:cNvPr id="3" name="Content Placeholder 2"/>
          <p:cNvSpPr>
            <a:spLocks noGrp="1"/>
          </p:cNvSpPr>
          <p:nvPr>
            <p:ph idx="1"/>
          </p:nvPr>
        </p:nvSpPr>
        <p:spPr>
          <a:xfrm>
            <a:off x="395536" y="1142984"/>
            <a:ext cx="8605620" cy="5094328"/>
          </a:xfrm>
        </p:spPr>
        <p:txBody>
          <a:bodyPr>
            <a:normAutofit fontScale="92500" lnSpcReduction="20000"/>
          </a:bodyPr>
          <a:lstStyle/>
          <a:p>
            <a:r>
              <a:rPr lang="en-GB" dirty="0" smtClean="0"/>
              <a:t>Casualty reduction improvements year on year</a:t>
            </a:r>
          </a:p>
          <a:p>
            <a:endParaRPr lang="en-GB" dirty="0" smtClean="0"/>
          </a:p>
          <a:p>
            <a:r>
              <a:rPr lang="en-GB" dirty="0" smtClean="0"/>
              <a:t>Key problems remain: </a:t>
            </a:r>
          </a:p>
          <a:p>
            <a:pPr lvl="1"/>
            <a:r>
              <a:rPr lang="en-GB" dirty="0" smtClean="0"/>
              <a:t>children pedestrian accidents</a:t>
            </a:r>
          </a:p>
          <a:p>
            <a:pPr lvl="1"/>
            <a:r>
              <a:rPr lang="en-GB" dirty="0" smtClean="0"/>
              <a:t>Younger drivers</a:t>
            </a:r>
          </a:p>
          <a:p>
            <a:pPr lvl="1"/>
            <a:r>
              <a:rPr lang="en-GB" dirty="0" smtClean="0"/>
              <a:t>Motorcyclist deaths</a:t>
            </a:r>
          </a:p>
          <a:p>
            <a:pPr lvl="1"/>
            <a:r>
              <a:rPr lang="en-GB" dirty="0" smtClean="0"/>
              <a:t>Deprivation</a:t>
            </a:r>
          </a:p>
          <a:p>
            <a:pPr lvl="1"/>
            <a:r>
              <a:rPr lang="en-GB" dirty="0" smtClean="0"/>
              <a:t>Rural areas</a:t>
            </a:r>
          </a:p>
          <a:p>
            <a:endParaRPr lang="en-GB" dirty="0" smtClean="0"/>
          </a:p>
          <a:p>
            <a:r>
              <a:rPr lang="en-GB" dirty="0" smtClean="0"/>
              <a:t>Data collected by STATS19 form</a:t>
            </a:r>
          </a:p>
          <a:p>
            <a:endParaRPr lang="en-GB" dirty="0" smtClean="0"/>
          </a:p>
          <a:p>
            <a:r>
              <a:rPr lang="en-GB" dirty="0" smtClean="0"/>
              <a:t>Driver error is key to problem</a:t>
            </a:r>
          </a:p>
          <a:p>
            <a:pPr lvl="1"/>
            <a:r>
              <a:rPr lang="en-GB" dirty="0" smtClean="0"/>
              <a:t>Skills</a:t>
            </a:r>
          </a:p>
          <a:p>
            <a:pPr lvl="1"/>
            <a:r>
              <a:rPr lang="en-GB" dirty="0" smtClean="0"/>
              <a:t>Attitude</a:t>
            </a:r>
          </a:p>
          <a:p>
            <a:pPr marL="342900" lvl="1" indent="-342900">
              <a:buFont typeface="Wingdings" pitchFamily="2" charset="2"/>
              <a:buChar char="n"/>
            </a:pPr>
            <a:endParaRPr lang="en-GB" dirty="0" smtClean="0"/>
          </a:p>
          <a:p>
            <a:pPr marL="342900" lvl="1" indent="-342900">
              <a:buFont typeface="Wingdings" pitchFamily="2" charset="2"/>
              <a:buChar char="n"/>
            </a:pPr>
            <a:r>
              <a:rPr lang="en-GB" sz="2100" dirty="0" smtClean="0"/>
              <a:t>Solutions?</a:t>
            </a:r>
            <a:endParaRPr lang="en-GB" dirty="0" smtClean="0"/>
          </a:p>
        </p:txBody>
      </p:sp>
      <p:sp>
        <p:nvSpPr>
          <p:cNvPr id="4" name="Slide Number Placeholder 3"/>
          <p:cNvSpPr>
            <a:spLocks noGrp="1"/>
          </p:cNvSpPr>
          <p:nvPr>
            <p:ph type="sldNum" sz="quarter" idx="12"/>
          </p:nvPr>
        </p:nvSpPr>
        <p:spPr/>
        <p:txBody>
          <a:bodyPr/>
          <a:lstStyle/>
          <a:p>
            <a:fld id="{6F2A6DEA-F6F3-44D4-91BD-0D61B66EFFBB}" type="slidenum">
              <a:rPr lang="en-US" smtClean="0"/>
              <a:pPr/>
              <a:t>40</a:t>
            </a:fld>
            <a:endParaRPr lang="en-US"/>
          </a:p>
        </p:txBody>
      </p:sp>
      <p:sp>
        <p:nvSpPr>
          <p:cNvPr id="5" name="Content Placeholder 2"/>
          <p:cNvSpPr txBox="1">
            <a:spLocks/>
          </p:cNvSpPr>
          <p:nvPr/>
        </p:nvSpPr>
        <p:spPr bwMode="auto">
          <a:xfrm>
            <a:off x="4860032" y="5157192"/>
            <a:ext cx="4139952" cy="15567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normAutofit fontScale="77500" lnSpcReduction="20000"/>
          </a:bodyPr>
          <a:lstStyle/>
          <a:p>
            <a:pPr marL="342900" marR="0" lvl="0" indent="-342900" algn="l" defTabSz="914400" rtl="0" eaLnBrk="1" fontAlgn="base" latinLnBrk="0" hangingPunct="1">
              <a:lnSpc>
                <a:spcPct val="100000"/>
              </a:lnSpc>
              <a:spcBef>
                <a:spcPct val="20000"/>
              </a:spcBef>
              <a:spcAft>
                <a:spcPct val="0"/>
              </a:spcAft>
              <a:buClr>
                <a:srgbClr val="006600"/>
              </a:buClr>
              <a:buSzTx/>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Reference</a:t>
            </a:r>
          </a:p>
          <a:p>
            <a:pPr marL="342900" marR="0" lvl="0" indent="-342900" algn="l" defTabSz="914400" rtl="0" eaLnBrk="1" fontAlgn="base" latinLnBrk="0" hangingPunct="1">
              <a:lnSpc>
                <a:spcPct val="100000"/>
              </a:lnSpc>
              <a:spcBef>
                <a:spcPct val="20000"/>
              </a:spcBef>
              <a:spcAft>
                <a:spcPct val="0"/>
              </a:spcAft>
              <a:buClr>
                <a:srgbClr val="006600"/>
              </a:buClr>
              <a:buSzTx/>
              <a:buFont typeface="Wingdings" pitchFamily="2" charset="2"/>
              <a:buChar char="n"/>
              <a:tabLst/>
              <a:defRPr/>
            </a:pPr>
            <a:r>
              <a:rPr kumimoji="0" lang="en-GB" sz="2200" b="0" i="0" u="none" strike="noStrike" kern="0" cap="none" spc="0" normalizeH="0" baseline="0" noProof="0" dirty="0" err="1" smtClean="0">
                <a:ln>
                  <a:noFill/>
                </a:ln>
                <a:solidFill>
                  <a:schemeClr val="tx1"/>
                </a:solidFill>
                <a:effectLst/>
                <a:uLnTx/>
                <a:uFillTx/>
                <a:latin typeface="+mn-lt"/>
                <a:ea typeface="+mn-ea"/>
                <a:cs typeface="+mn-cs"/>
              </a:rPr>
              <a:t>DfT</a:t>
            </a:r>
            <a:r>
              <a:rPr kumimoji="0" lang="en-GB" sz="2200" b="0" i="0" u="none" strike="noStrike" kern="0" cap="none" spc="0" normalizeH="0" baseline="0" noProof="0" dirty="0" smtClean="0">
                <a:ln>
                  <a:noFill/>
                </a:ln>
                <a:solidFill>
                  <a:schemeClr val="tx1"/>
                </a:solidFill>
                <a:effectLst/>
                <a:uLnTx/>
                <a:uFillTx/>
                <a:latin typeface="+mn-lt"/>
                <a:ea typeface="+mn-ea"/>
                <a:cs typeface="+mn-cs"/>
              </a:rPr>
              <a:t> (2012)., Reported Road Casualties 2011. Available via </a:t>
            </a:r>
            <a:r>
              <a:rPr kumimoji="0" lang="en-GB" sz="2200" b="0" i="0" u="none" strike="noStrike" kern="0" cap="none" spc="0" normalizeH="0" baseline="0" noProof="0" dirty="0" smtClean="0">
                <a:ln>
                  <a:noFill/>
                </a:ln>
                <a:solidFill>
                  <a:schemeClr val="tx1"/>
                </a:solidFill>
                <a:effectLst/>
                <a:uLnTx/>
                <a:uFillTx/>
                <a:latin typeface="+mn-lt"/>
                <a:ea typeface="+mn-ea"/>
                <a:cs typeface="+mn-cs"/>
                <a:hlinkClick r:id="rId2"/>
              </a:rPr>
              <a:t>https://www.gov.uk/government/publications/reported-road-casualties-great-britain-main-results-2011</a:t>
            </a: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6600"/>
              </a:buClr>
              <a:buSzTx/>
              <a:buFont typeface="Wingdings" pitchFamily="2" charset="2"/>
              <a:buNone/>
              <a:tabLst/>
              <a:defRPr/>
            </a:pP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6600"/>
              </a:buClr>
              <a:buSzTx/>
              <a:buFont typeface="Wingdings" pitchFamily="2" charset="2"/>
              <a:buChar char="n"/>
              <a:tabLst/>
              <a:defRPr/>
            </a:pP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GB" dirty="0" smtClean="0"/>
              <a:t>Compared to traffic</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5</a:t>
            </a:fld>
            <a:endParaRPr lang="en-US"/>
          </a:p>
        </p:txBody>
      </p:sp>
      <p:pic>
        <p:nvPicPr>
          <p:cNvPr id="150530" name="Picture 2"/>
          <p:cNvPicPr>
            <a:picLocks noChangeAspect="1" noChangeArrowheads="1"/>
          </p:cNvPicPr>
          <p:nvPr/>
        </p:nvPicPr>
        <p:blipFill>
          <a:blip r:embed="rId2" cstate="print"/>
          <a:srcRect/>
          <a:stretch>
            <a:fillRect/>
          </a:stretch>
        </p:blipFill>
        <p:spPr bwMode="auto">
          <a:xfrm>
            <a:off x="0" y="864717"/>
            <a:ext cx="9251434" cy="599328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6</a:t>
            </a:fld>
            <a:endParaRPr lang="en-US"/>
          </a:p>
        </p:txBody>
      </p:sp>
      <p:pic>
        <p:nvPicPr>
          <p:cNvPr id="150530" name="Picture 2"/>
          <p:cNvPicPr>
            <a:picLocks noChangeAspect="1" noChangeArrowheads="1"/>
          </p:cNvPicPr>
          <p:nvPr/>
        </p:nvPicPr>
        <p:blipFill>
          <a:blip r:embed="rId2" cstate="print"/>
          <a:srcRect/>
          <a:stretch>
            <a:fillRect/>
          </a:stretch>
        </p:blipFill>
        <p:spPr bwMode="auto">
          <a:xfrm>
            <a:off x="0" y="1185863"/>
            <a:ext cx="9601200" cy="4486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7</a:t>
            </a:fld>
            <a:endParaRPr lang="en-US"/>
          </a:p>
        </p:txBody>
      </p:sp>
      <p:pic>
        <p:nvPicPr>
          <p:cNvPr id="153602" name="Picture 2"/>
          <p:cNvPicPr>
            <a:picLocks noChangeAspect="1" noChangeArrowheads="1"/>
          </p:cNvPicPr>
          <p:nvPr/>
        </p:nvPicPr>
        <p:blipFill>
          <a:blip r:embed="rId2" cstate="print"/>
          <a:srcRect/>
          <a:stretch>
            <a:fillRect/>
          </a:stretch>
        </p:blipFill>
        <p:spPr bwMode="auto">
          <a:xfrm>
            <a:off x="0" y="1076325"/>
            <a:ext cx="10201275" cy="4705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143000"/>
          </a:xfrm>
        </p:spPr>
        <p:txBody>
          <a:bodyPr/>
          <a:lstStyle/>
          <a:p>
            <a:r>
              <a:rPr lang="en-GB" dirty="0" smtClean="0"/>
              <a:t>By mode</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862013"/>
            <a:ext cx="9315450" cy="51339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pPr/>
              <a:t>9</a:t>
            </a:fld>
            <a:endParaRPr lang="en-US"/>
          </a:p>
        </p:txBody>
      </p:sp>
      <p:pic>
        <p:nvPicPr>
          <p:cNvPr id="152578" name="Picture 2"/>
          <p:cNvPicPr>
            <a:picLocks noChangeAspect="1" noChangeArrowheads="1"/>
          </p:cNvPicPr>
          <p:nvPr/>
        </p:nvPicPr>
        <p:blipFill>
          <a:blip r:embed="rId2" cstate="print"/>
          <a:srcRect/>
          <a:stretch>
            <a:fillRect/>
          </a:stretch>
        </p:blipFill>
        <p:spPr bwMode="auto">
          <a:xfrm>
            <a:off x="0" y="1019175"/>
            <a:ext cx="9144000" cy="48196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TotalTime>
  <Words>1388</Words>
  <Application>Microsoft Office PowerPoint</Application>
  <PresentationFormat>On-screen Show (4:3)</PresentationFormat>
  <Paragraphs>226</Paragraphs>
  <Slides>40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1_Default Design</vt:lpstr>
      <vt:lpstr>2_Default Design</vt:lpstr>
      <vt:lpstr>Document</vt:lpstr>
      <vt:lpstr>Introduction to road user safety</vt:lpstr>
      <vt:lpstr>Content</vt:lpstr>
      <vt:lpstr>3. Road traffic injuries and death</vt:lpstr>
      <vt:lpstr>By mode</vt:lpstr>
      <vt:lpstr>Compared to traffic</vt:lpstr>
      <vt:lpstr>Slide 6</vt:lpstr>
      <vt:lpstr>Slide 7</vt:lpstr>
      <vt:lpstr>By mode</vt:lpstr>
      <vt:lpstr>Slide 9</vt:lpstr>
      <vt:lpstr>Motorcycling road user safety</vt:lpstr>
      <vt:lpstr>Road user casualties by age</vt:lpstr>
      <vt:lpstr>Road user safety and age and gender </vt:lpstr>
      <vt:lpstr>Older people and driving</vt:lpstr>
      <vt:lpstr>Older people and driving</vt:lpstr>
      <vt:lpstr>Older people and driving</vt:lpstr>
      <vt:lpstr>Older People and pedestrian road user safety</vt:lpstr>
      <vt:lpstr>Children</vt:lpstr>
      <vt:lpstr>Children</vt:lpstr>
      <vt:lpstr>Children and road accidents</vt:lpstr>
      <vt:lpstr>Black and Minority Ethnic Groups</vt:lpstr>
      <vt:lpstr>Road user safety and deprivation</vt:lpstr>
      <vt:lpstr>By road type</vt:lpstr>
      <vt:lpstr>EU and road user safety</vt:lpstr>
      <vt:lpstr>Slide 24</vt:lpstr>
      <vt:lpstr>UK and Europe pedestrian deaths</vt:lpstr>
      <vt:lpstr>UK and Europe child pedestrian deaths</vt:lpstr>
      <vt:lpstr>Capturing the data: STATS19</vt:lpstr>
      <vt:lpstr>Slide 28</vt:lpstr>
      <vt:lpstr>Slide 29</vt:lpstr>
      <vt:lpstr>Slide 30</vt:lpstr>
      <vt:lpstr>Contributory factor</vt:lpstr>
      <vt:lpstr>Slide 32</vt:lpstr>
      <vt:lpstr>Slide 33</vt:lpstr>
      <vt:lpstr>Slide 34</vt:lpstr>
      <vt:lpstr>Driver error is crucial</vt:lpstr>
      <vt:lpstr>Causes of accidents and road type</vt:lpstr>
      <vt:lpstr>Causes of accidents by vehicle type</vt:lpstr>
      <vt:lpstr>Causes of accident by vehicle type</vt:lpstr>
      <vt:lpstr>Road casualty causation</vt:lpstr>
      <vt:lpstr>Conclusion</vt:lpstr>
    </vt:vector>
  </TitlesOfParts>
  <Company>UWE,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Movement in the Urban Environment</dc:title>
  <dc:creator>cba-musselwhit</dc:creator>
  <cp:lastModifiedBy>Charles Musselwhite</cp:lastModifiedBy>
  <cp:revision>117</cp:revision>
  <dcterms:created xsi:type="dcterms:W3CDTF">2009-01-30T09:53:36Z</dcterms:created>
  <dcterms:modified xsi:type="dcterms:W3CDTF">2013-01-31T11:55:39Z</dcterms:modified>
</cp:coreProperties>
</file>