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7" r:id="rId3"/>
    <p:sldId id="258" r:id="rId4"/>
    <p:sldId id="260" r:id="rId5"/>
    <p:sldId id="261" r:id="rId6"/>
    <p:sldId id="262" r:id="rId7"/>
    <p:sldId id="275" r:id="rId8"/>
    <p:sldId id="270" r:id="rId9"/>
    <p:sldId id="274" r:id="rId10"/>
    <p:sldId id="268" r:id="rId11"/>
    <p:sldId id="269" r:id="rId12"/>
    <p:sldId id="276" r:id="rId13"/>
    <p:sldId id="264" r:id="rId14"/>
    <p:sldId id="265" r:id="rId15"/>
    <p:sldId id="272" r:id="rId16"/>
    <p:sldId id="266" r:id="rId17"/>
    <p:sldId id="277"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My%20Data\HUMUSCBA\My%20Documents\Refs\nts0201%20(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GB" dirty="0" smtClean="0"/>
              <a:t>Miles driven</a:t>
            </a:r>
            <a:r>
              <a:rPr lang="en-GB" baseline="0" dirty="0" smtClean="0"/>
              <a:t> GB</a:t>
            </a:r>
            <a:endParaRPr lang="en-GB" dirty="0"/>
          </a:p>
        </c:rich>
      </c:tx>
      <c:layout/>
    </c:title>
    <c:plotArea>
      <c:layout>
        <c:manualLayout>
          <c:layoutTarget val="inner"/>
          <c:xMode val="edge"/>
          <c:yMode val="edge"/>
          <c:x val="0.14427226339930491"/>
          <c:y val="0.20708010761924289"/>
          <c:w val="0.65346985255606582"/>
          <c:h val="0.70471866323821974"/>
        </c:manualLayout>
      </c:layout>
      <c:lineChart>
        <c:grouping val="standard"/>
        <c:ser>
          <c:idx val="1"/>
          <c:order val="0"/>
          <c:tx>
            <c:strRef>
              <c:f>Sheet1!$A$2</c:f>
              <c:strCache>
                <c:ptCount val="1"/>
                <c:pt idx="0">
                  <c:v>60-69 </c:v>
                </c:pt>
              </c:strCache>
            </c:strRef>
          </c:tx>
          <c:marker>
            <c:symbol val="none"/>
          </c:marker>
          <c:cat>
            <c:strRef>
              <c:f>Sheet1!$B$1:$H$1</c:f>
              <c:strCache>
                <c:ptCount val="7"/>
                <c:pt idx="0">
                  <c:v>1995/97</c:v>
                </c:pt>
                <c:pt idx="1">
                  <c:v>1998/00</c:v>
                </c:pt>
                <c:pt idx="2">
                  <c:v>2002</c:v>
                </c:pt>
                <c:pt idx="3">
                  <c:v>2005</c:v>
                </c:pt>
                <c:pt idx="4">
                  <c:v>2010</c:v>
                </c:pt>
                <c:pt idx="5">
                  <c:v>2011</c:v>
                </c:pt>
                <c:pt idx="6">
                  <c:v>2012</c:v>
                </c:pt>
              </c:strCache>
            </c:strRef>
          </c:cat>
          <c:val>
            <c:numRef>
              <c:f>Sheet1!$B$2:$H$2</c:f>
              <c:numCache>
                <c:formatCode>General</c:formatCode>
                <c:ptCount val="7"/>
                <c:pt idx="0">
                  <c:v>3106</c:v>
                </c:pt>
                <c:pt idx="1">
                  <c:v>3327</c:v>
                </c:pt>
                <c:pt idx="2">
                  <c:v>3767</c:v>
                </c:pt>
                <c:pt idx="3">
                  <c:v>4068</c:v>
                </c:pt>
                <c:pt idx="4">
                  <c:v>3925</c:v>
                </c:pt>
                <c:pt idx="5">
                  <c:v>4143</c:v>
                </c:pt>
                <c:pt idx="6">
                  <c:v>4256</c:v>
                </c:pt>
              </c:numCache>
            </c:numRef>
          </c:val>
        </c:ser>
        <c:ser>
          <c:idx val="2"/>
          <c:order val="1"/>
          <c:tx>
            <c:strRef>
              <c:f>Sheet1!$A$3</c:f>
              <c:strCache>
                <c:ptCount val="1"/>
                <c:pt idx="0">
                  <c:v>70+ </c:v>
                </c:pt>
              </c:strCache>
            </c:strRef>
          </c:tx>
          <c:marker>
            <c:symbol val="none"/>
          </c:marker>
          <c:cat>
            <c:strRef>
              <c:f>Sheet1!$B$1:$H$1</c:f>
              <c:strCache>
                <c:ptCount val="7"/>
                <c:pt idx="0">
                  <c:v>1995/97</c:v>
                </c:pt>
                <c:pt idx="1">
                  <c:v>1998/00</c:v>
                </c:pt>
                <c:pt idx="2">
                  <c:v>2002</c:v>
                </c:pt>
                <c:pt idx="3">
                  <c:v>2005</c:v>
                </c:pt>
                <c:pt idx="4">
                  <c:v>2010</c:v>
                </c:pt>
                <c:pt idx="5">
                  <c:v>2011</c:v>
                </c:pt>
                <c:pt idx="6">
                  <c:v>2012</c:v>
                </c:pt>
              </c:strCache>
            </c:strRef>
          </c:cat>
          <c:val>
            <c:numRef>
              <c:f>Sheet1!$B$3:$H$3</c:f>
              <c:numCache>
                <c:formatCode>General</c:formatCode>
                <c:ptCount val="7"/>
                <c:pt idx="0">
                  <c:v>1103</c:v>
                </c:pt>
                <c:pt idx="1">
                  <c:v>1326</c:v>
                </c:pt>
                <c:pt idx="2">
                  <c:v>1562</c:v>
                </c:pt>
                <c:pt idx="3">
                  <c:v>1828</c:v>
                </c:pt>
                <c:pt idx="4">
                  <c:v>1767</c:v>
                </c:pt>
                <c:pt idx="5">
                  <c:v>1970</c:v>
                </c:pt>
                <c:pt idx="6">
                  <c:v>1947</c:v>
                </c:pt>
              </c:numCache>
            </c:numRef>
          </c:val>
        </c:ser>
        <c:ser>
          <c:idx val="3"/>
          <c:order val="2"/>
          <c:tx>
            <c:strRef>
              <c:f>Sheet1!$A$4</c:f>
              <c:strCache>
                <c:ptCount val="1"/>
                <c:pt idx="0">
                  <c:v>All ages </c:v>
                </c:pt>
              </c:strCache>
            </c:strRef>
          </c:tx>
          <c:marker>
            <c:symbol val="none"/>
          </c:marker>
          <c:cat>
            <c:strRef>
              <c:f>Sheet1!$B$1:$H$1</c:f>
              <c:strCache>
                <c:ptCount val="7"/>
                <c:pt idx="0">
                  <c:v>1995/97</c:v>
                </c:pt>
                <c:pt idx="1">
                  <c:v>1998/00</c:v>
                </c:pt>
                <c:pt idx="2">
                  <c:v>2002</c:v>
                </c:pt>
                <c:pt idx="3">
                  <c:v>2005</c:v>
                </c:pt>
                <c:pt idx="4">
                  <c:v>2010</c:v>
                </c:pt>
                <c:pt idx="5">
                  <c:v>2011</c:v>
                </c:pt>
                <c:pt idx="6">
                  <c:v>2012</c:v>
                </c:pt>
              </c:strCache>
            </c:strRef>
          </c:cat>
          <c:val>
            <c:numRef>
              <c:f>Sheet1!$B$4:$H$4</c:f>
              <c:numCache>
                <c:formatCode>General</c:formatCode>
                <c:ptCount val="7"/>
                <c:pt idx="0">
                  <c:v>3623</c:v>
                </c:pt>
                <c:pt idx="1">
                  <c:v>3725</c:v>
                </c:pt>
                <c:pt idx="2">
                  <c:v>3661</c:v>
                </c:pt>
                <c:pt idx="3">
                  <c:v>3682</c:v>
                </c:pt>
                <c:pt idx="4">
                  <c:v>3416</c:v>
                </c:pt>
                <c:pt idx="5">
                  <c:v>3438</c:v>
                </c:pt>
                <c:pt idx="6">
                  <c:v>3367</c:v>
                </c:pt>
              </c:numCache>
            </c:numRef>
          </c:val>
        </c:ser>
        <c:marker val="1"/>
        <c:axId val="100188928"/>
        <c:axId val="100190464"/>
      </c:lineChart>
      <c:catAx>
        <c:axId val="100188928"/>
        <c:scaling>
          <c:orientation val="minMax"/>
        </c:scaling>
        <c:axPos val="b"/>
        <c:majorTickMark val="none"/>
        <c:tickLblPos val="nextTo"/>
        <c:crossAx val="100190464"/>
        <c:crosses val="autoZero"/>
        <c:auto val="1"/>
        <c:lblAlgn val="ctr"/>
        <c:lblOffset val="100"/>
      </c:catAx>
      <c:valAx>
        <c:axId val="100190464"/>
        <c:scaling>
          <c:orientation val="minMax"/>
        </c:scaling>
        <c:axPos val="l"/>
        <c:majorGridlines/>
        <c:title>
          <c:tx>
            <c:rich>
              <a:bodyPr/>
              <a:lstStyle/>
              <a:p>
                <a:pPr>
                  <a:defRPr/>
                </a:pPr>
                <a:r>
                  <a:rPr lang="en-GB" dirty="0" smtClean="0"/>
                  <a:t>Miles driven/person/year</a:t>
                </a:r>
                <a:r>
                  <a:rPr lang="en-GB" baseline="0" dirty="0" smtClean="0"/>
                  <a:t> GB</a:t>
                </a:r>
                <a:endParaRPr lang="en-GB" dirty="0"/>
              </a:p>
            </c:rich>
          </c:tx>
          <c:layout/>
        </c:title>
        <c:numFmt formatCode="General" sourceLinked="1"/>
        <c:majorTickMark val="none"/>
        <c:tickLblPos val="nextTo"/>
        <c:crossAx val="100188928"/>
        <c:crosses val="autoZero"/>
        <c:crossBetween val="between"/>
      </c:valAx>
    </c:plotArea>
    <c:legend>
      <c:legendPos val="r"/>
      <c:layout/>
    </c:legend>
    <c:plotVisOnly val="1"/>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US"/>
              <a:t>% of GB</a:t>
            </a:r>
            <a:r>
              <a:rPr lang="en-US" baseline="0"/>
              <a:t> licence holders over 70</a:t>
            </a:r>
            <a:endParaRPr lang="en-US"/>
          </a:p>
        </c:rich>
      </c:tx>
      <c:layout/>
      <c:overlay val="1"/>
    </c:title>
    <c:plotArea>
      <c:layout/>
      <c:lineChart>
        <c:grouping val="standard"/>
        <c:ser>
          <c:idx val="0"/>
          <c:order val="0"/>
          <c:tx>
            <c:v>female</c:v>
          </c:tx>
          <c:marker>
            <c:symbol val="none"/>
          </c:marker>
          <c:cat>
            <c:strRef>
              <c:f>'0201'!$A$46:$A$62</c:f>
              <c:strCache>
                <c:ptCount val="17"/>
                <c:pt idx="0">
                  <c:v>1975/76</c:v>
                </c:pt>
                <c:pt idx="1">
                  <c:v>1985/86</c:v>
                </c:pt>
                <c:pt idx="2">
                  <c:v>1989/91</c:v>
                </c:pt>
                <c:pt idx="3">
                  <c:v>1992/94</c:v>
                </c:pt>
                <c:pt idx="4">
                  <c:v>1995/97</c:v>
                </c:pt>
                <c:pt idx="5">
                  <c:v>1998/00</c:v>
                </c:pt>
                <c:pt idx="6">
                  <c:v>2002</c:v>
                </c:pt>
                <c:pt idx="7">
                  <c:v>2003</c:v>
                </c:pt>
                <c:pt idx="8">
                  <c:v>2004</c:v>
                </c:pt>
                <c:pt idx="9">
                  <c:v>2005</c:v>
                </c:pt>
                <c:pt idx="10">
                  <c:v>2006</c:v>
                </c:pt>
                <c:pt idx="11">
                  <c:v>2007</c:v>
                </c:pt>
                <c:pt idx="12">
                  <c:v>2008</c:v>
                </c:pt>
                <c:pt idx="13">
                  <c:v>2009</c:v>
                </c:pt>
                <c:pt idx="14">
                  <c:v>2010</c:v>
                </c:pt>
                <c:pt idx="15">
                  <c:v>2011</c:v>
                </c:pt>
                <c:pt idx="16">
                  <c:v>2012</c:v>
                </c:pt>
              </c:strCache>
            </c:strRef>
          </c:cat>
          <c:val>
            <c:numRef>
              <c:f>'0201'!$J$46:$J$62</c:f>
              <c:numCache>
                <c:formatCode>[&gt;0.05]#,##0;[&lt;-0.05]\-#,##0;\-</c:formatCode>
                <c:ptCount val="17"/>
                <c:pt idx="0">
                  <c:v>3.9699999999999998</c:v>
                </c:pt>
                <c:pt idx="1">
                  <c:v>11.193</c:v>
                </c:pt>
                <c:pt idx="2">
                  <c:v>14.945</c:v>
                </c:pt>
                <c:pt idx="3">
                  <c:v>15.931000000000001</c:v>
                </c:pt>
                <c:pt idx="4">
                  <c:v>21.312462372065006</c:v>
                </c:pt>
                <c:pt idx="5">
                  <c:v>21.838371375694031</c:v>
                </c:pt>
                <c:pt idx="6">
                  <c:v>26.972364682960556</c:v>
                </c:pt>
                <c:pt idx="7">
                  <c:v>26.399776470345067</c:v>
                </c:pt>
                <c:pt idx="8">
                  <c:v>27.936375865384754</c:v>
                </c:pt>
                <c:pt idx="9">
                  <c:v>34.784278224129466</c:v>
                </c:pt>
                <c:pt idx="10" formatCode="0">
                  <c:v>30.73073180817952</c:v>
                </c:pt>
                <c:pt idx="11">
                  <c:v>36.294572543180166</c:v>
                </c:pt>
                <c:pt idx="12" formatCode="0">
                  <c:v>36.140267436943567</c:v>
                </c:pt>
                <c:pt idx="13" formatCode="0">
                  <c:v>37.089740586819495</c:v>
                </c:pt>
                <c:pt idx="14" formatCode="0">
                  <c:v>40.714648675782286</c:v>
                </c:pt>
                <c:pt idx="15" formatCode="0">
                  <c:v>43.816223521166229</c:v>
                </c:pt>
                <c:pt idx="16" formatCode="0">
                  <c:v>42.312720971827254</c:v>
                </c:pt>
              </c:numCache>
            </c:numRef>
          </c:val>
        </c:ser>
        <c:ser>
          <c:idx val="2"/>
          <c:order val="1"/>
          <c:tx>
            <c:v>male</c:v>
          </c:tx>
          <c:marker>
            <c:symbol val="none"/>
          </c:marker>
          <c:cat>
            <c:strRef>
              <c:f>'0201'!$A$46:$A$62</c:f>
              <c:strCache>
                <c:ptCount val="17"/>
                <c:pt idx="0">
                  <c:v>1975/76</c:v>
                </c:pt>
                <c:pt idx="1">
                  <c:v>1985/86</c:v>
                </c:pt>
                <c:pt idx="2">
                  <c:v>1989/91</c:v>
                </c:pt>
                <c:pt idx="3">
                  <c:v>1992/94</c:v>
                </c:pt>
                <c:pt idx="4">
                  <c:v>1995/97</c:v>
                </c:pt>
                <c:pt idx="5">
                  <c:v>1998/00</c:v>
                </c:pt>
                <c:pt idx="6">
                  <c:v>2002</c:v>
                </c:pt>
                <c:pt idx="7">
                  <c:v>2003</c:v>
                </c:pt>
                <c:pt idx="8">
                  <c:v>2004</c:v>
                </c:pt>
                <c:pt idx="9">
                  <c:v>2005</c:v>
                </c:pt>
                <c:pt idx="10">
                  <c:v>2006</c:v>
                </c:pt>
                <c:pt idx="11">
                  <c:v>2007</c:v>
                </c:pt>
                <c:pt idx="12">
                  <c:v>2008</c:v>
                </c:pt>
                <c:pt idx="13">
                  <c:v>2009</c:v>
                </c:pt>
                <c:pt idx="14">
                  <c:v>2010</c:v>
                </c:pt>
                <c:pt idx="15">
                  <c:v>2011</c:v>
                </c:pt>
                <c:pt idx="16">
                  <c:v>2012</c:v>
                </c:pt>
              </c:strCache>
            </c:strRef>
          </c:cat>
          <c:val>
            <c:numRef>
              <c:f>'0201'!$J$28:$J$44</c:f>
              <c:numCache>
                <c:formatCode>[&gt;0.05]#,##0;[&lt;-0.05]\-#,##0;\-</c:formatCode>
                <c:ptCount val="17"/>
                <c:pt idx="0">
                  <c:v>32.220000000000013</c:v>
                </c:pt>
                <c:pt idx="1">
                  <c:v>50.907000000000004</c:v>
                </c:pt>
                <c:pt idx="2">
                  <c:v>57.632000000000012</c:v>
                </c:pt>
                <c:pt idx="3">
                  <c:v>58.867000000000004</c:v>
                </c:pt>
                <c:pt idx="4">
                  <c:v>64.96282527881047</c:v>
                </c:pt>
                <c:pt idx="5">
                  <c:v>64.862385321100888</c:v>
                </c:pt>
                <c:pt idx="6">
                  <c:v>68.156765367414877</c:v>
                </c:pt>
                <c:pt idx="7">
                  <c:v>68.691526541368574</c:v>
                </c:pt>
                <c:pt idx="8">
                  <c:v>71.550068417584114</c:v>
                </c:pt>
                <c:pt idx="9">
                  <c:v>73.473604970423651</c:v>
                </c:pt>
                <c:pt idx="10" formatCode="0">
                  <c:v>75.736152717606458</c:v>
                </c:pt>
                <c:pt idx="11">
                  <c:v>75.311147965844086</c:v>
                </c:pt>
                <c:pt idx="12" formatCode="0">
                  <c:v>75.326347101524732</c:v>
                </c:pt>
                <c:pt idx="13" formatCode="0">
                  <c:v>76.026137258063841</c:v>
                </c:pt>
                <c:pt idx="14" formatCode="0">
                  <c:v>78.086292837578355</c:v>
                </c:pt>
                <c:pt idx="15" formatCode="0">
                  <c:v>78.535310587399181</c:v>
                </c:pt>
                <c:pt idx="16" formatCode="0">
                  <c:v>79.137520136415588</c:v>
                </c:pt>
              </c:numCache>
            </c:numRef>
          </c:val>
        </c:ser>
        <c:marker val="1"/>
        <c:axId val="166875136"/>
        <c:axId val="166888960"/>
      </c:lineChart>
      <c:catAx>
        <c:axId val="166875136"/>
        <c:scaling>
          <c:orientation val="minMax"/>
        </c:scaling>
        <c:axPos val="b"/>
        <c:tickLblPos val="nextTo"/>
        <c:crossAx val="166888960"/>
        <c:crosses val="autoZero"/>
        <c:auto val="1"/>
        <c:lblAlgn val="ctr"/>
        <c:lblOffset val="100"/>
      </c:catAx>
      <c:valAx>
        <c:axId val="166888960"/>
        <c:scaling>
          <c:orientation val="minMax"/>
        </c:scaling>
        <c:axPos val="l"/>
        <c:majorGridlines/>
        <c:numFmt formatCode="[&gt;0.05]#,##0;[&lt;-0.05]\-#,##0;\-" sourceLinked="1"/>
        <c:tickLblPos val="nextTo"/>
        <c:crossAx val="166875136"/>
        <c:crosses val="autoZero"/>
        <c:crossBetween val="between"/>
      </c:valAx>
    </c:plotArea>
    <c:legend>
      <c:legendPos val="r"/>
      <c:layout/>
    </c:legend>
    <c:plotVisOnly val="1"/>
  </c:chart>
  <c:spPr>
    <a:solidFill>
      <a:srgbClr val="FFFFFF"/>
    </a:solidFill>
  </c:spPr>
  <c:externalData r:id="rId2"/>
</c:chartSpace>
</file>

<file path=ppt/drawings/drawing1.xml><?xml version="1.0" encoding="utf-8"?>
<c:userShapes xmlns:c="http://schemas.openxmlformats.org/drawingml/2006/chart">
  <cdr:relSizeAnchor xmlns:cdr="http://schemas.openxmlformats.org/drawingml/2006/chartDrawing">
    <cdr:from>
      <cdr:x>0.68571</cdr:x>
      <cdr:y>0.49881</cdr:y>
    </cdr:from>
    <cdr:to>
      <cdr:x>0.8</cdr:x>
      <cdr:y>0.72327</cdr:y>
    </cdr:to>
    <cdr:sp macro="" textlink="">
      <cdr:nvSpPr>
        <cdr:cNvPr id="2" name="TextBox 1"/>
        <cdr:cNvSpPr txBox="1"/>
      </cdr:nvSpPr>
      <cdr:spPr>
        <a:xfrm xmlns:a="http://schemas.openxmlformats.org/drawingml/2006/main">
          <a:off x="3456384" y="1440160"/>
          <a:ext cx="576064"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smtClean="0"/>
            <a:t>+77%</a:t>
          </a:r>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8EBA7-D523-45E1-9ABE-8B04F1E4BB19}" type="datetimeFigureOut">
              <a:rPr lang="en-GB" smtClean="0"/>
              <a:t>05/03/2014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32306-3DC6-47FE-B172-7D3288C68856}"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907B6-5BB8-4C8B-96A4-2562B4774790}" type="slidenum">
              <a:rPr lang="en-US"/>
              <a:pPr/>
              <a:t>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GB" dirty="0"/>
              <a:t>So why prolong the driving task for this age group. We already know that the number of drivers on our roads and the number of journeys on our roads are increasing, so shouldn’t we actually be trying to help this age group get out of their cars?</a:t>
            </a:r>
          </a:p>
          <a:p>
            <a:r>
              <a:rPr lang="en-GB" dirty="0"/>
              <a:t>I believe that this is probably true, but only for the right reasons. We live in a society that is increasingly centred around the motor vehicle. As people get older they are beginning to cite an increase with difficulty in accessing services, especially as they are beginning to be cited out of town centres and away from residential zones. </a:t>
            </a:r>
          </a:p>
          <a:p>
            <a:r>
              <a:rPr lang="en-GB" dirty="0"/>
              <a:t>Driving is linked with increased self-confidence, mastery (a sense of achievement) and self-esteem. In addition, feelings of autonomy, protection and prestige, all linked to a sense of control over the environment which as we know from psychological research is linked to maintaining both physical and mental health and indeed to prolonging life.</a:t>
            </a:r>
          </a:p>
          <a:p>
            <a:r>
              <a:rPr lang="en-GB" dirty="0"/>
              <a:t>Needless to say, giving up driving is associated with an increase in depressive symptoms.</a:t>
            </a:r>
          </a:p>
          <a:p>
            <a:r>
              <a:rPr lang="en-GB" dirty="0"/>
              <a:t>I believe that older people should be allowed to continue to drive motor vehicles, appropriately and for necessary journeys, for as long as possible and for as long as it is safe for them to do so.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05627461-9182-43FD-AA5F-5F3C47E3720C}"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B2B55-755E-47D7-AA67-73AD144624AF}" type="slidenum">
              <a:rPr lang="en-US"/>
              <a:pPr/>
              <a:t>8</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GB" sz="800" b="1">
                <a:effectLst>
                  <a:outerShdw blurRad="38100" dist="38100" dir="2700000" algn="tl">
                    <a:srgbClr val="C0C0C0"/>
                  </a:outerShdw>
                </a:effectLst>
              </a:rPr>
              <a:t>Dashboard sign display</a:t>
            </a:r>
          </a:p>
          <a:p>
            <a:pPr lvl="1"/>
            <a:r>
              <a:rPr lang="en-GB" sz="900"/>
              <a:t>Most preferred amongst older people</a:t>
            </a:r>
          </a:p>
          <a:p>
            <a:endParaRPr lang="en-GB" sz="900"/>
          </a:p>
          <a:p>
            <a:r>
              <a:rPr lang="en-GB" sz="800" b="1">
                <a:effectLst>
                  <a:outerShdw blurRad="38100" dist="38100" dir="2700000" algn="tl">
                    <a:srgbClr val="C0C0C0"/>
                  </a:outerShdw>
                </a:effectLst>
              </a:rPr>
              <a:t>Head-up sign display</a:t>
            </a:r>
          </a:p>
          <a:p>
            <a:pPr lvl="1"/>
            <a:r>
              <a:rPr lang="en-GB" sz="900"/>
              <a:t>Most preferred option amongst car designers, technologists and academics.</a:t>
            </a:r>
          </a:p>
          <a:p>
            <a:endParaRPr lang="en-GB" sz="900"/>
          </a:p>
          <a:p>
            <a:r>
              <a:rPr lang="en-GB" sz="800"/>
              <a:t>Mixed dashboard &amp; head-up has some support</a:t>
            </a:r>
          </a:p>
          <a:p>
            <a:r>
              <a:rPr lang="en-GB" sz="800"/>
              <a:t>User-prioritisation increases popularity.</a:t>
            </a:r>
          </a:p>
          <a:p>
            <a:r>
              <a:rPr lang="en-GB" sz="800"/>
              <a:t>Older people also advocate clearer signs and a change in legislation about amount of signs</a:t>
            </a:r>
            <a:r>
              <a:rPr lang="en-GB" sz="900"/>
              <a:t>.</a:t>
            </a:r>
            <a:endParaRPr lang="en-US"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C56B77-9E7B-482B-9B37-BD1CAAD54553}" type="datetimeFigureOut">
              <a:rPr lang="en-GB" smtClean="0"/>
              <a:t>05/03/2014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44F7F-703C-416D-AC4C-BE0BCCAB4D0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C56B77-9E7B-482B-9B37-BD1CAAD54553}" type="datetimeFigureOut">
              <a:rPr lang="en-GB" smtClean="0"/>
              <a:t>05/03/2014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44F7F-703C-416D-AC4C-BE0BCCAB4D0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C56B77-9E7B-482B-9B37-BD1CAAD54553}" type="datetimeFigureOut">
              <a:rPr lang="en-GB" smtClean="0"/>
              <a:t>05/03/2014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44F7F-703C-416D-AC4C-BE0BCCAB4D0B}"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C56B77-9E7B-482B-9B37-BD1CAAD54553}" type="datetimeFigureOut">
              <a:rPr lang="en-GB" smtClean="0"/>
              <a:t>05/03/2014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44F7F-703C-416D-AC4C-BE0BCCAB4D0B}"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56B77-9E7B-482B-9B37-BD1CAAD54553}" type="datetimeFigureOut">
              <a:rPr lang="en-GB" smtClean="0"/>
              <a:t>05/03/2014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44F7F-703C-416D-AC4C-BE0BCCAB4D0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C56B77-9E7B-482B-9B37-BD1CAAD54553}" type="datetimeFigureOut">
              <a:rPr lang="en-GB" smtClean="0"/>
              <a:t>05/03/2014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B44F7F-703C-416D-AC4C-BE0BCCAB4D0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C56B77-9E7B-482B-9B37-BD1CAAD54553}" type="datetimeFigureOut">
              <a:rPr lang="en-GB" smtClean="0"/>
              <a:t>05/03/2014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B44F7F-703C-416D-AC4C-BE0BCCAB4D0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C56B77-9E7B-482B-9B37-BD1CAAD54553}" type="datetimeFigureOut">
              <a:rPr lang="en-GB" smtClean="0"/>
              <a:t>05/03/2014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B44F7F-703C-416D-AC4C-BE0BCCAB4D0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56B77-9E7B-482B-9B37-BD1CAAD54553}" type="datetimeFigureOut">
              <a:rPr lang="en-GB" smtClean="0"/>
              <a:t>05/03/2014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B44F7F-703C-416D-AC4C-BE0BCCAB4D0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56B77-9E7B-482B-9B37-BD1CAAD54553}" type="datetimeFigureOut">
              <a:rPr lang="en-GB" smtClean="0"/>
              <a:t>05/03/2014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B44F7F-703C-416D-AC4C-BE0BCCAB4D0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56B77-9E7B-482B-9B37-BD1CAAD54553}" type="datetimeFigureOut">
              <a:rPr lang="en-GB" smtClean="0"/>
              <a:t>05/03/2014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B44F7F-703C-416D-AC4C-BE0BCCAB4D0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56B77-9E7B-482B-9B37-BD1CAAD54553}" type="datetimeFigureOut">
              <a:rPr lang="en-GB" smtClean="0"/>
              <a:t>05/03/2014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44F7F-703C-416D-AC4C-BE0BCCAB4D0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Slide header.tif"/>
          <p:cNvPicPr>
            <a:picLocks noChangeAspect="1"/>
          </p:cNvPicPr>
          <p:nvPr/>
        </p:nvPicPr>
        <p:blipFill>
          <a:blip r:embed="rId13" cstate="print"/>
          <a:srcRect/>
          <a:stretch>
            <a:fillRect/>
          </a:stretch>
        </p:blipFill>
        <p:spPr bwMode="auto">
          <a:xfrm>
            <a:off x="0" y="-26988"/>
            <a:ext cx="9144000" cy="2157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prints.uwe.ac.uk/16246/" TargetMode="External"/><Relationship Id="rId2" Type="http://schemas.openxmlformats.org/officeDocument/2006/relationships/hyperlink" Target="http://eprints.uwe.ac.uk/14054/"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hyperlink" Target="http://eprints.uwe.ac.uk/17846/"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hyperlink" Target="http://eprints.uwe.ac.uk/14054/"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drcharliemuss.com/uploads/1/2/8/0/12809985/utsg_paper_c_musselwhite_2014_v2.pdf" TargetMode="External"/><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hyperlink" Target="http://www.utsg.net/web/index.php?page=annual-conferenc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www.drcharliemuss.com/uploads/1/2/8/0/12809985/musselwhite_haddad_final_report.pdf"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rst slide.tif"/>
          <p:cNvPicPr>
            <a:picLocks noChangeAspect="1"/>
          </p:cNvPicPr>
          <p:nvPr/>
        </p:nvPicPr>
        <p:blipFill>
          <a:blip r:embed="rId2" cstate="print"/>
          <a:srcRect/>
          <a:stretch>
            <a:fillRect/>
          </a:stretch>
        </p:blipFill>
        <p:spPr bwMode="auto">
          <a:xfrm>
            <a:off x="0" y="-26988"/>
            <a:ext cx="9144000" cy="7800976"/>
          </a:xfrm>
          <a:prstGeom prst="rect">
            <a:avLst/>
          </a:prstGeom>
          <a:noFill/>
          <a:ln w="9525">
            <a:noFill/>
            <a:miter lim="800000"/>
            <a:headEnd/>
            <a:tailEnd/>
          </a:ln>
        </p:spPr>
      </p:pic>
      <p:sp>
        <p:nvSpPr>
          <p:cNvPr id="3" name="TextBox 2"/>
          <p:cNvSpPr txBox="1"/>
          <p:nvPr/>
        </p:nvSpPr>
        <p:spPr>
          <a:xfrm>
            <a:off x="1043608" y="2010519"/>
            <a:ext cx="6696744" cy="4031873"/>
          </a:xfrm>
          <a:prstGeom prst="rect">
            <a:avLst/>
          </a:prstGeom>
          <a:solidFill>
            <a:srgbClr val="FFFFFF">
              <a:alpha val="50196"/>
            </a:srgb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800" b="1" dirty="0" smtClean="0"/>
              <a:t>Community Matters: are our communities ready for ageing: Getting out and about</a:t>
            </a:r>
          </a:p>
          <a:p>
            <a:pPr algn="ctr"/>
            <a:endParaRPr lang="en-GB" sz="2800" b="1" dirty="0" smtClean="0"/>
          </a:p>
          <a:p>
            <a:pPr algn="ctr"/>
            <a:r>
              <a:rPr lang="en-GB" sz="2800" b="1" dirty="0" smtClean="0"/>
              <a:t>Setting </a:t>
            </a:r>
            <a:r>
              <a:rPr lang="en-GB" sz="2800" b="1" dirty="0" smtClean="0"/>
              <a:t>the scene – where are we now and where do we want to </a:t>
            </a:r>
            <a:r>
              <a:rPr lang="en-GB" sz="2800" b="1" dirty="0" smtClean="0"/>
              <a:t>be</a:t>
            </a:r>
          </a:p>
          <a:p>
            <a:pPr algn="ctr"/>
            <a:endParaRPr lang="en-GB" b="1" dirty="0" smtClean="0"/>
          </a:p>
          <a:p>
            <a:pPr algn="ctr"/>
            <a:r>
              <a:rPr lang="en-GB" sz="2000" b="1" dirty="0" smtClean="0"/>
              <a:t>Dr Charles </a:t>
            </a:r>
            <a:r>
              <a:rPr lang="en-GB" sz="2000" b="1" dirty="0" err="1" smtClean="0"/>
              <a:t>Musselwhite</a:t>
            </a:r>
            <a:endParaRPr lang="en-GB" sz="2000" b="1" dirty="0" smtClean="0"/>
          </a:p>
          <a:p>
            <a:pPr algn="ctr">
              <a:spcBef>
                <a:spcPct val="50000"/>
              </a:spcBef>
            </a:pPr>
            <a:r>
              <a:rPr lang="en-GB" sz="2000" b="1" dirty="0" smtClean="0"/>
              <a:t>Associate Professor/Reader </a:t>
            </a:r>
            <a:r>
              <a:rPr lang="en-GB" sz="2000" b="1" dirty="0" smtClean="0"/>
              <a:t>in Gerontology</a:t>
            </a:r>
          </a:p>
          <a:p>
            <a:pPr algn="ctr">
              <a:spcBef>
                <a:spcPct val="50000"/>
              </a:spcBef>
            </a:pPr>
            <a:r>
              <a:rPr lang="en-GB" sz="1600" b="1" dirty="0" smtClean="0"/>
              <a:t>c.b.a.musselwhite@swansea.ac.uk</a:t>
            </a:r>
            <a:endParaRPr lang="en-GB" sz="1600" b="1" dirty="0" smtClean="0"/>
          </a:p>
          <a:p>
            <a:pPr algn="ctr">
              <a:spcBef>
                <a:spcPct val="50000"/>
              </a:spcBef>
            </a:pPr>
            <a:r>
              <a:rPr lang="en-US" sz="1600" b="1" dirty="0" smtClean="0"/>
              <a:t>www.drcharliemuss.com</a:t>
            </a:r>
            <a:endParaRPr lang="en-GB"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Box 4"/>
          <p:cNvSpPr txBox="1">
            <a:spLocks noChangeArrowheads="1"/>
          </p:cNvSpPr>
          <p:nvPr/>
        </p:nvSpPr>
        <p:spPr bwMode="auto">
          <a:xfrm>
            <a:off x="323528" y="116632"/>
            <a:ext cx="6552728" cy="1800200"/>
          </a:xfrm>
          <a:prstGeom prst="rect">
            <a:avLst/>
          </a:prstGeom>
          <a:solidFill>
            <a:schemeClr val="bg1">
              <a:lumMod val="85000"/>
            </a:schemeClr>
          </a:solidFill>
          <a:ln w="9525">
            <a:solidFill>
              <a:srgbClr val="000000"/>
            </a:solidFill>
            <a:miter lim="800000"/>
            <a:headEnd/>
            <a:tailEnd/>
          </a:ln>
        </p:spPr>
        <p:txBody>
          <a:bodyPr/>
          <a:lstStyle/>
          <a:p>
            <a:pPr eaLnBrk="0" hangingPunct="0"/>
            <a:r>
              <a:rPr lang="en-US" sz="2400" b="1" dirty="0" smtClean="0">
                <a:effectLst>
                  <a:outerShdw blurRad="38100" dist="38100" dir="2700000" algn="tl">
                    <a:srgbClr val="FFFFFF"/>
                  </a:outerShdw>
                </a:effectLst>
                <a:latin typeface="Tahoma" pitchFamily="34" charset="0"/>
              </a:rPr>
              <a:t>Change the driver</a:t>
            </a:r>
          </a:p>
          <a:p>
            <a:pPr eaLnBrk="0" hangingPunct="0"/>
            <a:r>
              <a:rPr lang="en-US" sz="2400" b="1" dirty="0" smtClean="0">
                <a:effectLst>
                  <a:outerShdw blurRad="38100" dist="38100" dir="2700000" algn="tl">
                    <a:srgbClr val="FFFFFF"/>
                  </a:outerShdw>
                </a:effectLst>
                <a:latin typeface="Tahoma" pitchFamily="34" charset="0"/>
              </a:rPr>
              <a:t>Education</a:t>
            </a:r>
            <a:r>
              <a:rPr lang="en-US" sz="2400" b="1" dirty="0" smtClean="0">
                <a:effectLst>
                  <a:outerShdw blurRad="38100" dist="38100" dir="2700000" algn="tl">
                    <a:srgbClr val="FFFFFF"/>
                  </a:outerShdw>
                </a:effectLst>
                <a:latin typeface="Tahoma" pitchFamily="34" charset="0"/>
              </a:rPr>
              <a:t>:  </a:t>
            </a:r>
            <a:endParaRPr lang="en-US" sz="2400" b="1" dirty="0" smtClean="0">
              <a:effectLst>
                <a:outerShdw blurRad="38100" dist="38100" dir="2700000" algn="tl">
                  <a:srgbClr val="FFFFFF"/>
                </a:outerShdw>
              </a:effectLst>
              <a:latin typeface="Tahoma" pitchFamily="34" charset="0"/>
            </a:endParaRPr>
          </a:p>
          <a:p>
            <a:pPr eaLnBrk="0" hangingPunct="0"/>
            <a:r>
              <a:rPr lang="en-US" sz="2400" b="1" dirty="0">
                <a:effectLst>
                  <a:outerShdw blurRad="38100" dist="38100" dir="2700000" algn="tl">
                    <a:srgbClr val="FFFFFF"/>
                  </a:outerShdw>
                </a:effectLst>
                <a:latin typeface="Tahoma" pitchFamily="34" charset="0"/>
              </a:rPr>
              <a:t>	</a:t>
            </a:r>
            <a:r>
              <a:rPr lang="en-US" sz="2000" dirty="0" smtClean="0">
                <a:effectLst>
                  <a:outerShdw blurRad="38100" dist="38100" dir="2700000" algn="tl">
                    <a:srgbClr val="FFFFFF"/>
                  </a:outerShdw>
                </a:effectLst>
                <a:latin typeface="Tahoma" pitchFamily="34" charset="0"/>
              </a:rPr>
              <a:t>Improves </a:t>
            </a:r>
            <a:r>
              <a:rPr lang="en-US" sz="2000" dirty="0" smtClean="0">
                <a:effectLst>
                  <a:outerShdw blurRad="38100" dist="38100" dir="2700000" algn="tl">
                    <a:srgbClr val="FFFFFF"/>
                  </a:outerShdw>
                </a:effectLst>
                <a:latin typeface="Tahoma" pitchFamily="34" charset="0"/>
              </a:rPr>
              <a:t>self-awareness</a:t>
            </a:r>
          </a:p>
          <a:p>
            <a:pPr eaLnBrk="0" hangingPunct="0"/>
            <a:r>
              <a:rPr lang="en-US" sz="2000" dirty="0" smtClean="0">
                <a:effectLst>
                  <a:outerShdw blurRad="38100" dist="38100" dir="2700000" algn="tl">
                    <a:srgbClr val="FFFFFF"/>
                  </a:outerShdw>
                </a:effectLst>
                <a:latin typeface="Tahoma" pitchFamily="34" charset="0"/>
              </a:rPr>
              <a:t>	Training, education</a:t>
            </a:r>
          </a:p>
          <a:p>
            <a:pPr eaLnBrk="0" hangingPunct="0"/>
            <a:r>
              <a:rPr lang="en-US" sz="2000" dirty="0" smtClean="0">
                <a:effectLst>
                  <a:outerShdw blurRad="38100" dist="38100" dir="2700000" algn="tl">
                    <a:srgbClr val="FFFFFF"/>
                  </a:outerShdw>
                </a:effectLst>
                <a:latin typeface="Tahoma" pitchFamily="34" charset="0"/>
              </a:rPr>
              <a:t>	Feedback from others, the environment, cars</a:t>
            </a:r>
            <a:endParaRPr lang="en-US" sz="2000" dirty="0">
              <a:effectLst>
                <a:outerShdw blurRad="38100" dist="38100" dir="2700000" algn="tl">
                  <a:srgbClr val="FFFFFF"/>
                </a:outerShdw>
              </a:effectLst>
              <a:latin typeface="Tahoma" pitchFamily="34" charset="0"/>
            </a:endParaRPr>
          </a:p>
        </p:txBody>
      </p:sp>
      <p:sp>
        <p:nvSpPr>
          <p:cNvPr id="4" name="Text Box 4"/>
          <p:cNvSpPr txBox="1">
            <a:spLocks noChangeArrowheads="1"/>
          </p:cNvSpPr>
          <p:nvPr/>
        </p:nvSpPr>
        <p:spPr bwMode="auto">
          <a:xfrm>
            <a:off x="323528" y="4005064"/>
            <a:ext cx="4104456" cy="158417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r>
              <a:rPr lang="en-US" sz="2000" dirty="0" smtClean="0">
                <a:latin typeface="Tahoma" pitchFamily="34" charset="0"/>
              </a:rPr>
              <a:t>But how aware are you in wider social context?</a:t>
            </a:r>
            <a:endParaRPr lang="en-US" sz="2000" dirty="0" smtClean="0">
              <a:latin typeface="Tahoma" pitchFamily="34" charset="0"/>
            </a:endParaRPr>
          </a:p>
          <a:p>
            <a:r>
              <a:rPr lang="en-GB" sz="1200" dirty="0" smtClean="0"/>
              <a:t>Who would want to be educated?</a:t>
            </a:r>
          </a:p>
          <a:p>
            <a:r>
              <a:rPr lang="en-GB" sz="1200" dirty="0" smtClean="0"/>
              <a:t>Who would bear the cost?</a:t>
            </a:r>
          </a:p>
          <a:p>
            <a:r>
              <a:rPr lang="en-GB" sz="1200" dirty="0" smtClean="0"/>
              <a:t>Who would attend?</a:t>
            </a:r>
          </a:p>
          <a:p>
            <a:r>
              <a:rPr lang="en-GB" sz="1200" dirty="0" smtClean="0"/>
              <a:t>Age discrimination? </a:t>
            </a:r>
            <a:endParaRPr lang="en-GB" sz="1200" dirty="0" smtClean="0"/>
          </a:p>
        </p:txBody>
      </p:sp>
      <p:sp>
        <p:nvSpPr>
          <p:cNvPr id="5" name="Text Box 4"/>
          <p:cNvSpPr txBox="1">
            <a:spLocks noChangeArrowheads="1"/>
          </p:cNvSpPr>
          <p:nvPr/>
        </p:nvSpPr>
        <p:spPr bwMode="auto">
          <a:xfrm>
            <a:off x="323528" y="1988840"/>
            <a:ext cx="4104456" cy="194421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r>
              <a:rPr lang="en-US" sz="2000" dirty="0" smtClean="0">
                <a:latin typeface="Tahoma" pitchFamily="34" charset="0"/>
              </a:rPr>
              <a:t>How to improve self-awareness</a:t>
            </a:r>
            <a:endParaRPr lang="en-US" sz="2000" dirty="0" smtClean="0">
              <a:latin typeface="Tahoma" pitchFamily="34" charset="0"/>
            </a:endParaRPr>
          </a:p>
          <a:p>
            <a:r>
              <a:rPr lang="en-GB" sz="1200" dirty="0" smtClean="0"/>
              <a:t>Cognitive tests</a:t>
            </a:r>
          </a:p>
          <a:p>
            <a:r>
              <a:rPr lang="en-GB" sz="1200" dirty="0" smtClean="0"/>
              <a:t>On-road tests</a:t>
            </a:r>
          </a:p>
          <a:p>
            <a:r>
              <a:rPr lang="en-GB" sz="1200" dirty="0" smtClean="0"/>
              <a:t>Classroom/group work</a:t>
            </a:r>
          </a:p>
          <a:p>
            <a:r>
              <a:rPr lang="en-GB" sz="1200" dirty="0" smtClean="0"/>
              <a:t>Role of ADIs</a:t>
            </a:r>
          </a:p>
          <a:p>
            <a:r>
              <a:rPr lang="en-GB" sz="1200" dirty="0" smtClean="0"/>
              <a:t>Physiological test?</a:t>
            </a:r>
          </a:p>
          <a:p>
            <a:r>
              <a:rPr lang="en-GB" sz="1200" dirty="0" smtClean="0"/>
              <a:t>Cognitive tests</a:t>
            </a:r>
          </a:p>
          <a:p>
            <a:r>
              <a:rPr lang="en-GB" sz="1200" dirty="0" smtClean="0"/>
              <a:t>On-road tests</a:t>
            </a:r>
          </a:p>
          <a:p>
            <a:endParaRPr lang="en-GB" sz="1200" dirty="0" smtClean="0"/>
          </a:p>
          <a:p>
            <a:endParaRPr lang="en-GB" sz="1200" dirty="0" smtClean="0"/>
          </a:p>
        </p:txBody>
      </p:sp>
      <p:sp>
        <p:nvSpPr>
          <p:cNvPr id="6" name="Text Box 4"/>
          <p:cNvSpPr txBox="1">
            <a:spLocks noChangeArrowheads="1"/>
          </p:cNvSpPr>
          <p:nvPr/>
        </p:nvSpPr>
        <p:spPr bwMode="auto">
          <a:xfrm>
            <a:off x="323528" y="5661248"/>
            <a:ext cx="4104456" cy="86409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r>
              <a:rPr lang="en-US" sz="2000" dirty="0" smtClean="0">
                <a:latin typeface="Tahoma" pitchFamily="34" charset="0"/>
              </a:rPr>
              <a:t>Do the courses work?</a:t>
            </a:r>
          </a:p>
          <a:p>
            <a:r>
              <a:rPr lang="en-US" sz="1200" dirty="0"/>
              <a:t>Evidence</a:t>
            </a:r>
            <a:r>
              <a:rPr lang="en-US" sz="1200" dirty="0" smtClean="0"/>
              <a:t>?</a:t>
            </a:r>
          </a:p>
          <a:p>
            <a:r>
              <a:rPr lang="en-US" sz="1200" dirty="0" smtClean="0"/>
              <a:t>How would the evidence look?</a:t>
            </a:r>
            <a:endParaRPr lang="en-US" sz="1200" dirty="0"/>
          </a:p>
          <a:p>
            <a:endParaRPr lang="en-US" sz="2000" dirty="0" smtClean="0">
              <a:latin typeface="Tahoma" pitchFamily="34" charset="0"/>
            </a:endParaRPr>
          </a:p>
          <a:p>
            <a:endParaRPr lang="en-GB" sz="1200" dirty="0" smtClean="0"/>
          </a:p>
          <a:p>
            <a:endParaRPr lang="en-GB" sz="1200" dirty="0" smtClean="0"/>
          </a:p>
        </p:txBody>
      </p:sp>
      <p:sp>
        <p:nvSpPr>
          <p:cNvPr id="7" name="Text Box 4"/>
          <p:cNvSpPr txBox="1">
            <a:spLocks noChangeArrowheads="1"/>
          </p:cNvSpPr>
          <p:nvPr/>
        </p:nvSpPr>
        <p:spPr bwMode="auto">
          <a:xfrm>
            <a:off x="4788024" y="2492896"/>
            <a:ext cx="3456384" cy="252028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r>
              <a:rPr lang="en-US" sz="2000" dirty="0" smtClean="0">
                <a:latin typeface="Tahoma" pitchFamily="34" charset="0"/>
              </a:rPr>
              <a:t>Course</a:t>
            </a:r>
          </a:p>
          <a:p>
            <a:r>
              <a:rPr lang="en-US" sz="1200" dirty="0" smtClean="0"/>
              <a:t>Must allow self-reflection</a:t>
            </a:r>
          </a:p>
          <a:p>
            <a:r>
              <a:rPr lang="en-US" sz="1200" dirty="0" smtClean="0"/>
              <a:t>Must allow chance for fail</a:t>
            </a:r>
          </a:p>
          <a:p>
            <a:r>
              <a:rPr lang="en-US" sz="1200" dirty="0" smtClean="0"/>
              <a:t>Must encourage strategies to adopt to help self-regulation</a:t>
            </a:r>
          </a:p>
          <a:p>
            <a:r>
              <a:rPr lang="en-US" sz="1200" dirty="0" smtClean="0"/>
              <a:t>Must provide help with alternatives</a:t>
            </a:r>
          </a:p>
          <a:p>
            <a:endParaRPr lang="en-US" sz="1200" dirty="0"/>
          </a:p>
          <a:p>
            <a:r>
              <a:rPr lang="en-US" sz="1200" dirty="0" smtClean="0"/>
              <a:t>Involve Forum of Mobility </a:t>
            </a:r>
            <a:r>
              <a:rPr lang="en-US" sz="1200" dirty="0" err="1" smtClean="0"/>
              <a:t>Centres</a:t>
            </a:r>
            <a:endParaRPr lang="en-US" sz="1200" dirty="0" smtClean="0"/>
          </a:p>
          <a:p>
            <a:endParaRPr lang="en-US" sz="1200" dirty="0"/>
          </a:p>
          <a:p>
            <a:r>
              <a:rPr lang="en-US" sz="1200" dirty="0" smtClean="0"/>
              <a:t>Look for champions and leaders</a:t>
            </a:r>
          </a:p>
          <a:p>
            <a:r>
              <a:rPr lang="en-US" sz="1200" dirty="0" smtClean="0"/>
              <a:t>AA Drive Tech</a:t>
            </a:r>
          </a:p>
          <a:p>
            <a:r>
              <a:rPr lang="en-US" sz="1200" dirty="0" err="1" smtClean="0"/>
              <a:t>Wessex</a:t>
            </a:r>
            <a:r>
              <a:rPr lang="en-US" sz="1200" dirty="0" smtClean="0"/>
              <a:t> </a:t>
            </a:r>
            <a:r>
              <a:rPr lang="en-US" sz="1200" dirty="0" err="1" smtClean="0"/>
              <a:t>DriveAbility</a:t>
            </a:r>
            <a:endParaRPr lang="en-US" sz="1200" dirty="0" smtClean="0"/>
          </a:p>
          <a:p>
            <a:endParaRPr lang="en-US" sz="1200" dirty="0"/>
          </a:p>
          <a:p>
            <a:r>
              <a:rPr lang="en-GB" sz="1000" dirty="0"/>
              <a:t> </a:t>
            </a:r>
            <a:endParaRPr lang="en-US" sz="1000" dirty="0"/>
          </a:p>
          <a:p>
            <a:endParaRPr lang="en-US" sz="2000" dirty="0" smtClean="0">
              <a:latin typeface="Tahoma" pitchFamily="34" charset="0"/>
            </a:endParaRPr>
          </a:p>
          <a:p>
            <a:endParaRPr lang="en-GB" sz="1200" dirty="0" smtClean="0"/>
          </a:p>
          <a:p>
            <a:endParaRPr lang="en-GB" sz="1200" dirty="0" smtClean="0"/>
          </a:p>
        </p:txBody>
      </p:sp>
      <p:sp>
        <p:nvSpPr>
          <p:cNvPr id="8" name="Rectangle 7"/>
          <p:cNvSpPr/>
          <p:nvPr/>
        </p:nvSpPr>
        <p:spPr>
          <a:xfrm>
            <a:off x="4932040" y="5805264"/>
            <a:ext cx="3826767" cy="861774"/>
          </a:xfrm>
          <a:prstGeom prst="rect">
            <a:avLst/>
          </a:prstGeom>
        </p:spPr>
        <p:txBody>
          <a:bodyPr wrap="square">
            <a:spAutoFit/>
          </a:bodyPr>
          <a:lstStyle/>
          <a:p>
            <a:pPr lvl="0"/>
            <a:r>
              <a:rPr lang="en-GB" sz="1000" dirty="0" err="1">
                <a:solidFill>
                  <a:srgbClr val="000000"/>
                </a:solidFill>
              </a:rPr>
              <a:t>Musselwhite</a:t>
            </a:r>
            <a:r>
              <a:rPr lang="en-GB" sz="1000" dirty="0">
                <a:solidFill>
                  <a:srgbClr val="000000"/>
                </a:solidFill>
              </a:rPr>
              <a:t>, C.B.A. (2010). </a:t>
            </a:r>
            <a:r>
              <a:rPr lang="en-GB" sz="1000" dirty="0">
                <a:solidFill>
                  <a:srgbClr val="000000"/>
                </a:solidFill>
                <a:hlinkClick r:id="rId2"/>
              </a:rPr>
              <a:t>The role of education and training in helping older people to travel after the cessation of driving</a:t>
            </a:r>
            <a:r>
              <a:rPr lang="en-GB" sz="1000" dirty="0">
                <a:solidFill>
                  <a:srgbClr val="000000"/>
                </a:solidFill>
              </a:rPr>
              <a:t> </a:t>
            </a:r>
            <a:r>
              <a:rPr lang="en-GB" sz="1000" i="1" dirty="0">
                <a:solidFill>
                  <a:srgbClr val="000000"/>
                </a:solidFill>
              </a:rPr>
              <a:t> International Journal of Education and Ageing </a:t>
            </a:r>
            <a:r>
              <a:rPr lang="en-GB" sz="1000" b="1" dirty="0">
                <a:solidFill>
                  <a:srgbClr val="000000"/>
                </a:solidFill>
              </a:rPr>
              <a:t>1(2) </a:t>
            </a:r>
            <a:r>
              <a:rPr lang="en-GB" sz="1000" i="1" dirty="0">
                <a:solidFill>
                  <a:srgbClr val="000000"/>
                </a:solidFill>
              </a:rPr>
              <a:t>, </a:t>
            </a:r>
            <a:r>
              <a:rPr lang="en-GB" sz="1000" dirty="0">
                <a:solidFill>
                  <a:srgbClr val="000000"/>
                </a:solidFill>
              </a:rPr>
              <a:t>197-212</a:t>
            </a:r>
            <a:br>
              <a:rPr lang="en-GB" sz="1000" dirty="0">
                <a:solidFill>
                  <a:srgbClr val="000000"/>
                </a:solidFill>
              </a:rPr>
            </a:br>
            <a:r>
              <a:rPr lang="en-GB" sz="1000" dirty="0" err="1">
                <a:solidFill>
                  <a:srgbClr val="000000"/>
                </a:solidFill>
              </a:rPr>
              <a:t>Musselwhite</a:t>
            </a:r>
            <a:r>
              <a:rPr lang="en-GB" sz="1000" dirty="0">
                <a:solidFill>
                  <a:srgbClr val="000000"/>
                </a:solidFill>
              </a:rPr>
              <a:t>, C. (2011) </a:t>
            </a:r>
            <a:r>
              <a:rPr lang="en-GB" sz="1000" dirty="0">
                <a:solidFill>
                  <a:srgbClr val="000000"/>
                </a:solidFill>
                <a:hlinkClick r:id="rId3"/>
              </a:rPr>
              <a:t>Successfully giving up driving for older people.</a:t>
            </a:r>
            <a:r>
              <a:rPr lang="en-GB" sz="1000" dirty="0">
                <a:solidFill>
                  <a:srgbClr val="000000"/>
                </a:solidFill>
              </a:rPr>
              <a:t> Discussion Paper. International Longevity Centre - UK. </a:t>
            </a:r>
            <a:endParaRPr lang="en-US" sz="10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84984"/>
            <a:ext cx="4464496" cy="1143000"/>
          </a:xfrm>
        </p:spPr>
        <p:txBody>
          <a:bodyPr/>
          <a:lstStyle/>
          <a:p>
            <a:r>
              <a:rPr lang="en-GB" dirty="0" smtClean="0"/>
              <a:t>Leaving the vehicle behind</a:t>
            </a:r>
            <a:endParaRPr lang="en-GB" dirty="0"/>
          </a:p>
        </p:txBody>
      </p:sp>
      <p:pic>
        <p:nvPicPr>
          <p:cNvPr id="3" name="Picture 2" descr="old driving dude1"/>
          <p:cNvPicPr>
            <a:picLocks noChangeAspect="1" noChangeArrowheads="1"/>
          </p:cNvPicPr>
          <p:nvPr/>
        </p:nvPicPr>
        <p:blipFill>
          <a:blip r:embed="rId2" cstate="print"/>
          <a:srcRect/>
          <a:stretch>
            <a:fillRect/>
          </a:stretch>
        </p:blipFill>
        <p:spPr bwMode="auto">
          <a:xfrm flipH="1">
            <a:off x="4355976" y="2924944"/>
            <a:ext cx="3168353"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5616" y="4581128"/>
            <a:ext cx="2088232"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endParaRPr lang="en-GB" dirty="0" smtClean="0"/>
          </a:p>
          <a:p>
            <a:pPr algn="ctr"/>
            <a:r>
              <a:rPr lang="en-GB" dirty="0" smtClean="0"/>
              <a:t>Multimodal</a:t>
            </a:r>
          </a:p>
          <a:p>
            <a:pPr algn="ctr"/>
            <a:endParaRPr lang="en-GB" dirty="0"/>
          </a:p>
        </p:txBody>
      </p:sp>
      <p:sp>
        <p:nvSpPr>
          <p:cNvPr id="7" name="TextBox 6"/>
          <p:cNvSpPr txBox="1"/>
          <p:nvPr/>
        </p:nvSpPr>
        <p:spPr>
          <a:xfrm>
            <a:off x="5004048" y="4581128"/>
            <a:ext cx="2664296"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dirty="0" smtClean="0"/>
              <a:t>Re-engage in immediate locale</a:t>
            </a:r>
          </a:p>
          <a:p>
            <a:pPr algn="ctr"/>
            <a:endParaRPr lang="en-GB" dirty="0"/>
          </a:p>
        </p:txBody>
      </p:sp>
      <p:grpSp>
        <p:nvGrpSpPr>
          <p:cNvPr id="2" name="Group 12"/>
          <p:cNvGrpSpPr/>
          <p:nvPr/>
        </p:nvGrpSpPr>
        <p:grpSpPr>
          <a:xfrm>
            <a:off x="251520" y="5733256"/>
            <a:ext cx="8280920" cy="612648"/>
            <a:chOff x="395536" y="1484784"/>
            <a:chExt cx="8280920" cy="612648"/>
          </a:xfrm>
        </p:grpSpPr>
        <p:sp>
          <p:nvSpPr>
            <p:cNvPr id="14" name="Flowchart: Process 13"/>
            <p:cNvSpPr/>
            <p:nvPr/>
          </p:nvSpPr>
          <p:spPr>
            <a:xfrm>
              <a:off x="395536" y="1484784"/>
              <a:ext cx="1728192" cy="612648"/>
            </a:xfrm>
            <a:prstGeom prst="flowChartProcess">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Literal</a:t>
              </a:r>
              <a:endParaRPr lang="en-GB" sz="2400" dirty="0"/>
            </a:p>
          </p:txBody>
        </p:sp>
        <p:sp>
          <p:nvSpPr>
            <p:cNvPr id="15" name="Flowchart: Process 14"/>
            <p:cNvSpPr/>
            <p:nvPr/>
          </p:nvSpPr>
          <p:spPr>
            <a:xfrm>
              <a:off x="2699792" y="1484784"/>
              <a:ext cx="1584176" cy="612648"/>
            </a:xfrm>
            <a:prstGeom prst="flowChartProcess">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Potential</a:t>
              </a:r>
              <a:endParaRPr lang="en-GB" sz="2400" dirty="0"/>
            </a:p>
          </p:txBody>
        </p:sp>
        <p:sp>
          <p:nvSpPr>
            <p:cNvPr id="16" name="Flowchart: Process 15"/>
            <p:cNvSpPr/>
            <p:nvPr/>
          </p:nvSpPr>
          <p:spPr>
            <a:xfrm>
              <a:off x="4860032" y="1484784"/>
              <a:ext cx="1584176" cy="612648"/>
            </a:xfrm>
            <a:prstGeom prst="flowChartProcess">
              <a:avLst/>
            </a:prstGeom>
            <a:solidFill>
              <a:schemeClr val="bg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Virtual</a:t>
              </a:r>
              <a:endParaRPr lang="en-GB" sz="2400" dirty="0"/>
            </a:p>
          </p:txBody>
        </p:sp>
        <p:sp>
          <p:nvSpPr>
            <p:cNvPr id="17" name="Flowchart: Process 16"/>
            <p:cNvSpPr/>
            <p:nvPr/>
          </p:nvSpPr>
          <p:spPr>
            <a:xfrm>
              <a:off x="7020272" y="1484784"/>
              <a:ext cx="1656184" cy="612648"/>
            </a:xfrm>
            <a:prstGeom prst="flowChartProcess">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Imaginative</a:t>
              </a:r>
              <a:endParaRPr lang="en-GB" sz="2400" dirty="0">
                <a:solidFill>
                  <a:schemeClr val="tx1"/>
                </a:solidFill>
              </a:endParaRPr>
            </a:p>
          </p:txBody>
        </p:sp>
        <p:cxnSp>
          <p:nvCxnSpPr>
            <p:cNvPr id="18" name="Straight Arrow Connector 17"/>
            <p:cNvCxnSpPr>
              <a:stCxn id="14" idx="3"/>
              <a:endCxn id="15" idx="1"/>
            </p:cNvCxnSpPr>
            <p:nvPr/>
          </p:nvCxnSpPr>
          <p:spPr>
            <a:xfrm>
              <a:off x="2123728" y="1791108"/>
              <a:ext cx="57606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15" idx="3"/>
              <a:endCxn id="16" idx="1"/>
            </p:cNvCxnSpPr>
            <p:nvPr/>
          </p:nvCxnSpPr>
          <p:spPr>
            <a:xfrm>
              <a:off x="4283968" y="1791108"/>
              <a:ext cx="57606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16" idx="3"/>
              <a:endCxn id="17" idx="1"/>
            </p:cNvCxnSpPr>
            <p:nvPr/>
          </p:nvCxnSpPr>
          <p:spPr>
            <a:xfrm>
              <a:off x="6444208" y="1791108"/>
              <a:ext cx="57606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grpSp>
      <p:sp>
        <p:nvSpPr>
          <p:cNvPr id="21" name="TextBox 20"/>
          <p:cNvSpPr txBox="1"/>
          <p:nvPr/>
        </p:nvSpPr>
        <p:spPr>
          <a:xfrm>
            <a:off x="611560" y="1124744"/>
            <a:ext cx="7848872" cy="830997"/>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smtClean="0"/>
              <a:t>Successful at giving-up driving </a:t>
            </a:r>
          </a:p>
          <a:p>
            <a:endParaRPr lang="en-GB" dirty="0"/>
          </a:p>
        </p:txBody>
      </p:sp>
      <p:sp>
        <p:nvSpPr>
          <p:cNvPr id="22" name="TextBox 21"/>
          <p:cNvSpPr txBox="1"/>
          <p:nvPr/>
        </p:nvSpPr>
        <p:spPr>
          <a:xfrm>
            <a:off x="3131840" y="1772816"/>
            <a:ext cx="1872208" cy="1200329"/>
          </a:xfrm>
          <a:prstGeom prst="rect">
            <a:avLst/>
          </a:prstGeom>
          <a:solidFill>
            <a:srgbClr val="FF99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smtClean="0"/>
              <a:t>Plan in advance</a:t>
            </a:r>
          </a:p>
          <a:p>
            <a:pPr algn="ctr"/>
            <a:endParaRPr lang="en-GB" dirty="0"/>
          </a:p>
        </p:txBody>
      </p:sp>
      <p:sp>
        <p:nvSpPr>
          <p:cNvPr id="24" name="TextBox 23"/>
          <p:cNvSpPr txBox="1"/>
          <p:nvPr/>
        </p:nvSpPr>
        <p:spPr>
          <a:xfrm>
            <a:off x="3131840" y="2780928"/>
            <a:ext cx="1872208" cy="1200329"/>
          </a:xfrm>
          <a:prstGeom prst="rect">
            <a:avLst/>
          </a:prstGeom>
          <a:solidFill>
            <a:srgbClr val="8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smtClean="0"/>
              <a:t>Trial and error</a:t>
            </a:r>
          </a:p>
          <a:p>
            <a:pPr algn="ctr"/>
            <a:endParaRPr lang="en-GB" dirty="0"/>
          </a:p>
        </p:txBody>
      </p:sp>
      <p:sp>
        <p:nvSpPr>
          <p:cNvPr id="25" name="TextBox 24"/>
          <p:cNvSpPr txBox="1"/>
          <p:nvPr/>
        </p:nvSpPr>
        <p:spPr>
          <a:xfrm>
            <a:off x="1835696" y="3789040"/>
            <a:ext cx="4464496" cy="830997"/>
          </a:xfrm>
          <a:prstGeom prst="rect">
            <a:avLst/>
          </a:prstGeom>
          <a:solidFill>
            <a:srgbClr val="0033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smtClean="0"/>
              <a:t>Support of family and friends</a:t>
            </a:r>
          </a:p>
          <a:p>
            <a:pPr algn="ctr"/>
            <a:endParaRPr lang="en-GB" dirty="0"/>
          </a:p>
        </p:txBody>
      </p:sp>
      <p:sp>
        <p:nvSpPr>
          <p:cNvPr id="26" name="Rectangle 25"/>
          <p:cNvSpPr/>
          <p:nvPr/>
        </p:nvSpPr>
        <p:spPr>
          <a:xfrm>
            <a:off x="6300192" y="2492896"/>
            <a:ext cx="2843808" cy="2062103"/>
          </a:xfrm>
          <a:prstGeom prst="rect">
            <a:avLst/>
          </a:prstGeom>
        </p:spPr>
        <p:txBody>
          <a:bodyPr wrap="square">
            <a:spAutoFit/>
          </a:bodyPr>
          <a:lstStyle/>
          <a:p>
            <a:pPr lvl="0"/>
            <a:r>
              <a:rPr lang="en-GB" sz="1600" i="1" dirty="0" smtClean="0">
                <a:solidFill>
                  <a:srgbClr val="000000"/>
                </a:solidFill>
                <a:latin typeface="Arial" charset="0"/>
                <a:cs typeface="Arial" charset="0"/>
              </a:rPr>
              <a:t>“I’ve re-discovered my local area. Which is great. I forgot what the village has to offer. In fact I think it is better than a few years ago. But not using the car has forced me to use more local things.” (female, aged 75)</a:t>
            </a:r>
          </a:p>
        </p:txBody>
      </p:sp>
      <p:sp>
        <p:nvSpPr>
          <p:cNvPr id="27" name="Rectangle 26"/>
          <p:cNvSpPr/>
          <p:nvPr/>
        </p:nvSpPr>
        <p:spPr>
          <a:xfrm>
            <a:off x="0" y="3068960"/>
            <a:ext cx="2051720" cy="1569660"/>
          </a:xfrm>
          <a:prstGeom prst="rect">
            <a:avLst/>
          </a:prstGeom>
        </p:spPr>
        <p:txBody>
          <a:bodyPr wrap="square">
            <a:spAutoFit/>
          </a:bodyPr>
          <a:lstStyle/>
          <a:p>
            <a:pPr lvl="0"/>
            <a:r>
              <a:rPr lang="en-GB" sz="1600" i="1" dirty="0" smtClean="0">
                <a:solidFill>
                  <a:srgbClr val="000000"/>
                </a:solidFill>
                <a:latin typeface="Arial" charset="0"/>
                <a:cs typeface="Arial" charset="0"/>
              </a:rPr>
              <a:t>“The bus out is a real bit of fun. I go on it with friends... and we have a day out” (female, aged 70)</a:t>
            </a:r>
            <a:endParaRPr lang="en-GB" sz="1600" dirty="0">
              <a:solidFill>
                <a:srgbClr val="000000"/>
              </a:solidFill>
              <a:latin typeface="Arial" charset="0"/>
              <a:cs typeface="Arial" charset="0"/>
            </a:endParaRPr>
          </a:p>
        </p:txBody>
      </p:sp>
      <p:sp>
        <p:nvSpPr>
          <p:cNvPr id="28" name="Rectangle 27"/>
          <p:cNvSpPr/>
          <p:nvPr/>
        </p:nvSpPr>
        <p:spPr>
          <a:xfrm>
            <a:off x="0" y="6334780"/>
            <a:ext cx="9144000" cy="447815"/>
          </a:xfrm>
          <a:prstGeom prst="rect">
            <a:avLst/>
          </a:prstGeom>
        </p:spPr>
        <p:txBody>
          <a:bodyPr wrap="square">
            <a:spAutoFit/>
          </a:bodyPr>
          <a:lstStyle/>
          <a:p>
            <a:pPr marL="342900" lvl="0" indent="-342900" eaLnBrk="0" hangingPunct="0">
              <a:spcBef>
                <a:spcPct val="20000"/>
              </a:spcBef>
            </a:pPr>
            <a:r>
              <a:rPr lang="en-GB" sz="1050" dirty="0" err="1"/>
              <a:t>Musselwhite</a:t>
            </a:r>
            <a:r>
              <a:rPr lang="en-GB" sz="1050" dirty="0"/>
              <a:t>, C.B.A. and Shergold, I. (2013). </a:t>
            </a:r>
            <a:r>
              <a:rPr lang="en-GB" sz="1050" dirty="0">
                <a:hlinkClick r:id="rId2"/>
              </a:rPr>
              <a:t>Examining the process of driving cessation in later life</a:t>
            </a:r>
            <a:r>
              <a:rPr lang="en-GB" sz="1050" dirty="0"/>
              <a:t>. </a:t>
            </a:r>
            <a:r>
              <a:rPr lang="en-GB" sz="1050" i="1" dirty="0"/>
              <a:t>European Journal of Ageing.</a:t>
            </a:r>
            <a:r>
              <a:rPr lang="en-GB" sz="1050" dirty="0"/>
              <a:t> </a:t>
            </a:r>
            <a:r>
              <a:rPr lang="en-GB" sz="1050" b="1" dirty="0"/>
              <a:t>10(2), </a:t>
            </a:r>
            <a:r>
              <a:rPr lang="en-GB" sz="1050" dirty="0" smtClean="0"/>
              <a:t>89-100</a:t>
            </a:r>
          </a:p>
          <a:p>
            <a:pPr marL="342900" lvl="0" indent="-342900" eaLnBrk="0" hangingPunct="0">
              <a:spcBef>
                <a:spcPct val="20000"/>
              </a:spcBef>
            </a:pPr>
            <a:endParaRPr lang="en-GB" sz="1050" kern="0" dirty="0" smtClean="0">
              <a:solidFill>
                <a:srgbClr val="000000"/>
              </a:solidFill>
              <a:latin typeface="Times New Roman"/>
            </a:endParaRPr>
          </a:p>
        </p:txBody>
      </p:sp>
      <p:sp>
        <p:nvSpPr>
          <p:cNvPr id="23" name="Flowchart: Process 22"/>
          <p:cNvSpPr/>
          <p:nvPr/>
        </p:nvSpPr>
        <p:spPr>
          <a:xfrm>
            <a:off x="0" y="0"/>
            <a:ext cx="4572000" cy="1196752"/>
          </a:xfrm>
          <a:prstGeom prst="flowChartProcess">
            <a:avLst/>
          </a:prstGeom>
          <a:solidFill>
            <a:schemeClr val="bg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2400" dirty="0" smtClean="0">
                <a:solidFill>
                  <a:schemeClr val="tx1"/>
                </a:solidFill>
              </a:rPr>
              <a:t>Help with giving-up driving</a:t>
            </a: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07504" y="1484784"/>
            <a:ext cx="3816424" cy="3888431"/>
          </a:xfrm>
        </p:spPr>
        <p:txBody>
          <a:bodyPr>
            <a:normAutofit fontScale="55000" lnSpcReduction="20000"/>
          </a:bodyPr>
          <a:lstStyle/>
          <a:p>
            <a:r>
              <a:rPr lang="en-GB" dirty="0" smtClean="0"/>
              <a:t>Bus use</a:t>
            </a:r>
          </a:p>
          <a:p>
            <a:r>
              <a:rPr lang="en-GB" dirty="0" smtClean="0"/>
              <a:t>Unprecedented cuts in services</a:t>
            </a:r>
          </a:p>
          <a:p>
            <a:r>
              <a:rPr lang="en-GB" dirty="0" smtClean="0"/>
              <a:t>Growth of community transport</a:t>
            </a:r>
          </a:p>
          <a:p>
            <a:pPr>
              <a:buNone/>
            </a:pPr>
            <a:endParaRPr lang="en-GB" dirty="0" smtClean="0"/>
          </a:p>
          <a:p>
            <a:pPr>
              <a:buNone/>
            </a:pPr>
            <a:r>
              <a:rPr lang="en-GB" dirty="0" smtClean="0"/>
              <a:t>Issues</a:t>
            </a:r>
            <a:r>
              <a:rPr lang="en-GB" dirty="0" smtClean="0"/>
              <a:t>:-</a:t>
            </a:r>
          </a:p>
          <a:p>
            <a:r>
              <a:rPr lang="en-GB" dirty="0" smtClean="0"/>
              <a:t>Must communicate the benefits of free bus pass</a:t>
            </a:r>
          </a:p>
          <a:p>
            <a:pPr lvl="1"/>
            <a:r>
              <a:rPr lang="en-GB" dirty="0" smtClean="0"/>
              <a:t>Wider economic and social benefits to individuals and society</a:t>
            </a:r>
          </a:p>
          <a:p>
            <a:pPr lvl="1"/>
            <a:r>
              <a:rPr lang="en-GB" dirty="0" smtClean="0"/>
              <a:t>Need to map return on investment</a:t>
            </a:r>
          </a:p>
          <a:p>
            <a:r>
              <a:rPr lang="en-GB" dirty="0" smtClean="0"/>
              <a:t>Quality of service</a:t>
            </a:r>
          </a:p>
          <a:p>
            <a:r>
              <a:rPr lang="en-GB" dirty="0" smtClean="0"/>
              <a:t>For aesthetic purposes – just getting out and about</a:t>
            </a:r>
            <a:endParaRPr lang="en-GB" dirty="0" smtClean="0"/>
          </a:p>
          <a:p>
            <a:endParaRPr lang="en-GB" dirty="0" smtClean="0"/>
          </a:p>
          <a:p>
            <a:endParaRPr lang="en-GB" dirty="0"/>
          </a:p>
        </p:txBody>
      </p:sp>
      <p:pic>
        <p:nvPicPr>
          <p:cNvPr id="4" name="Picture 3" descr="Rural1.jpg"/>
          <p:cNvPicPr>
            <a:picLocks noChangeAspect="1"/>
          </p:cNvPicPr>
          <p:nvPr/>
        </p:nvPicPr>
        <p:blipFill>
          <a:blip r:embed="rId2" cstate="print"/>
          <a:stretch>
            <a:fillRect/>
          </a:stretch>
        </p:blipFill>
        <p:spPr>
          <a:xfrm>
            <a:off x="467544" y="4955953"/>
            <a:ext cx="2843352" cy="1902047"/>
          </a:xfrm>
          <a:prstGeom prst="rect">
            <a:avLst/>
          </a:prstGeom>
          <a:noFill/>
          <a:ln>
            <a:noFill/>
          </a:ln>
        </p:spPr>
      </p:pic>
      <p:pic>
        <p:nvPicPr>
          <p:cNvPr id="5" name="Picture 4" descr="102.jpg"/>
          <p:cNvPicPr>
            <a:picLocks noChangeAspect="1"/>
          </p:cNvPicPr>
          <p:nvPr/>
        </p:nvPicPr>
        <p:blipFill>
          <a:blip r:embed="rId3" cstate="print"/>
          <a:stretch>
            <a:fillRect/>
          </a:stretch>
        </p:blipFill>
        <p:spPr>
          <a:xfrm>
            <a:off x="5580112" y="260648"/>
            <a:ext cx="3419872" cy="2563740"/>
          </a:xfrm>
          <a:prstGeom prst="rect">
            <a:avLst/>
          </a:prstGeom>
        </p:spPr>
      </p:pic>
      <p:sp>
        <p:nvSpPr>
          <p:cNvPr id="6" name="Flowchart: Process 5"/>
          <p:cNvSpPr/>
          <p:nvPr/>
        </p:nvSpPr>
        <p:spPr>
          <a:xfrm>
            <a:off x="0" y="0"/>
            <a:ext cx="4572000" cy="1196752"/>
          </a:xfrm>
          <a:prstGeom prst="flowChartProcess">
            <a:avLst/>
          </a:prstGeom>
          <a:solidFill>
            <a:schemeClr val="bg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2400" dirty="0" smtClean="0">
                <a:solidFill>
                  <a:schemeClr val="tx1"/>
                </a:solidFill>
              </a:rPr>
              <a:t>Improving bus use</a:t>
            </a:r>
            <a:endParaRPr lang="en-GB" sz="2400" dirty="0">
              <a:solidFill>
                <a:schemeClr val="tx1"/>
              </a:solidFill>
            </a:endParaRPr>
          </a:p>
        </p:txBody>
      </p:sp>
      <p:pic>
        <p:nvPicPr>
          <p:cNvPr id="7" name="Picture 6" descr="april 2012 057.JPG"/>
          <p:cNvPicPr>
            <a:picLocks noChangeAspect="1"/>
          </p:cNvPicPr>
          <p:nvPr/>
        </p:nvPicPr>
        <p:blipFill>
          <a:blip r:embed="rId4" cstate="print"/>
          <a:stretch>
            <a:fillRect/>
          </a:stretch>
        </p:blipFill>
        <p:spPr>
          <a:xfrm>
            <a:off x="5580112" y="4149080"/>
            <a:ext cx="3384376" cy="2538282"/>
          </a:xfrm>
          <a:prstGeom prst="rect">
            <a:avLst/>
          </a:prstGeom>
        </p:spPr>
      </p:pic>
      <p:graphicFrame>
        <p:nvGraphicFramePr>
          <p:cNvPr id="8" name="Table 7"/>
          <p:cNvGraphicFramePr>
            <a:graphicFrameLocks noGrp="1"/>
          </p:cNvGraphicFramePr>
          <p:nvPr/>
        </p:nvGraphicFramePr>
        <p:xfrm>
          <a:off x="3995936" y="1268760"/>
          <a:ext cx="2520280" cy="4012794"/>
        </p:xfrm>
        <a:graphic>
          <a:graphicData uri="http://schemas.openxmlformats.org/drawingml/2006/table">
            <a:tbl>
              <a:tblPr>
                <a:tableStyleId>{08FB837D-C827-4EFA-A057-4D05807E0F7C}</a:tableStyleId>
              </a:tblPr>
              <a:tblGrid>
                <a:gridCol w="2520280"/>
              </a:tblGrid>
              <a:tr h="201260">
                <a:tc>
                  <a:txBody>
                    <a:bodyPr/>
                    <a:lstStyle/>
                    <a:p>
                      <a:pPr>
                        <a:spcAft>
                          <a:spcPts val="1000"/>
                        </a:spcAft>
                      </a:pPr>
                      <a:r>
                        <a:rPr lang="en-US" sz="1100" b="1" dirty="0"/>
                        <a:t>Formal information </a:t>
                      </a:r>
                      <a:endParaRPr lang="en-GB" sz="1200" b="1" dirty="0">
                        <a:latin typeface="Times New Roman"/>
                        <a:ea typeface="Times New Roman"/>
                      </a:endParaRPr>
                    </a:p>
                  </a:txBody>
                  <a:tcPr marL="68580" marR="68580" marT="0" marB="0"/>
                </a:tc>
              </a:tr>
              <a:tr h="277702">
                <a:tc>
                  <a:txBody>
                    <a:bodyPr/>
                    <a:lstStyle/>
                    <a:p>
                      <a:pPr>
                        <a:spcAft>
                          <a:spcPts val="1000"/>
                        </a:spcAft>
                      </a:pPr>
                      <a:r>
                        <a:rPr lang="en-US" sz="1100" dirty="0"/>
                        <a:t>Alternative transport provided locally</a:t>
                      </a:r>
                      <a:endParaRPr lang="en-GB" sz="1200" dirty="0">
                        <a:latin typeface="Times New Roman"/>
                        <a:ea typeface="Times New Roman"/>
                      </a:endParaRPr>
                    </a:p>
                  </a:txBody>
                  <a:tcPr marL="68580" marR="68580" marT="0" marB="0"/>
                </a:tc>
              </a:tr>
              <a:tr h="277106">
                <a:tc>
                  <a:txBody>
                    <a:bodyPr/>
                    <a:lstStyle/>
                    <a:p>
                      <a:pPr>
                        <a:spcAft>
                          <a:spcPts val="1000"/>
                        </a:spcAft>
                      </a:pPr>
                      <a:r>
                        <a:rPr lang="en-US" sz="1100"/>
                        <a:t>Timetable of buses</a:t>
                      </a:r>
                      <a:endParaRPr lang="en-GB" sz="1200">
                        <a:latin typeface="Times New Roman"/>
                        <a:ea typeface="Times New Roman"/>
                      </a:endParaRPr>
                    </a:p>
                  </a:txBody>
                  <a:tcPr marL="68580" marR="68580" marT="0" marB="0"/>
                </a:tc>
              </a:tr>
              <a:tr h="277702">
                <a:tc>
                  <a:txBody>
                    <a:bodyPr/>
                    <a:lstStyle/>
                    <a:p>
                      <a:pPr>
                        <a:spcAft>
                          <a:spcPts val="1000"/>
                        </a:spcAft>
                      </a:pPr>
                      <a:r>
                        <a:rPr lang="en-US" sz="1100" dirty="0"/>
                        <a:t>Location of bus stops</a:t>
                      </a:r>
                      <a:endParaRPr lang="en-GB" sz="1200" dirty="0">
                        <a:latin typeface="Times New Roman"/>
                        <a:ea typeface="Times New Roman"/>
                      </a:endParaRPr>
                    </a:p>
                  </a:txBody>
                  <a:tcPr marL="68580" marR="68580" marT="0" marB="0"/>
                </a:tc>
              </a:tr>
              <a:tr h="277106">
                <a:tc>
                  <a:txBody>
                    <a:bodyPr/>
                    <a:lstStyle/>
                    <a:p>
                      <a:pPr>
                        <a:spcAft>
                          <a:spcPts val="1000"/>
                        </a:spcAft>
                      </a:pPr>
                      <a:r>
                        <a:rPr lang="en-US" sz="1100"/>
                        <a:t>Walking area</a:t>
                      </a:r>
                      <a:endParaRPr lang="en-GB" sz="1200">
                        <a:latin typeface="Times New Roman"/>
                        <a:ea typeface="Times New Roman"/>
                      </a:endParaRPr>
                    </a:p>
                  </a:txBody>
                  <a:tcPr marL="68580" marR="68580" marT="0" marB="0"/>
                </a:tc>
              </a:tr>
              <a:tr h="277702">
                <a:tc>
                  <a:txBody>
                    <a:bodyPr/>
                    <a:lstStyle/>
                    <a:p>
                      <a:pPr>
                        <a:spcAft>
                          <a:spcPts val="1000"/>
                        </a:spcAft>
                      </a:pPr>
                      <a:r>
                        <a:rPr lang="en-US" sz="1100"/>
                        <a:t>Real time information</a:t>
                      </a:r>
                      <a:endParaRPr lang="en-GB" sz="1200">
                        <a:latin typeface="Times New Roman"/>
                        <a:ea typeface="Times New Roman"/>
                      </a:endParaRPr>
                    </a:p>
                  </a:txBody>
                  <a:tcPr marL="68580" marR="68580" marT="0" marB="0"/>
                </a:tc>
              </a:tr>
              <a:tr h="277106">
                <a:tc>
                  <a:txBody>
                    <a:bodyPr/>
                    <a:lstStyle/>
                    <a:p>
                      <a:pPr>
                        <a:spcAft>
                          <a:spcPts val="1000"/>
                        </a:spcAft>
                      </a:pPr>
                      <a:r>
                        <a:rPr lang="en-US" sz="1100" b="1" dirty="0"/>
                        <a:t>Informal information</a:t>
                      </a:r>
                      <a:endParaRPr lang="en-GB" sz="1200" b="1" dirty="0">
                        <a:latin typeface="Times New Roman"/>
                        <a:ea typeface="Times New Roman"/>
                      </a:endParaRPr>
                    </a:p>
                  </a:txBody>
                  <a:tcPr marL="68580" marR="68580" marT="0" marB="0"/>
                </a:tc>
              </a:tr>
              <a:tr h="322020">
                <a:tc>
                  <a:txBody>
                    <a:bodyPr/>
                    <a:lstStyle/>
                    <a:p>
                      <a:pPr>
                        <a:spcAft>
                          <a:spcPts val="1000"/>
                        </a:spcAft>
                      </a:pPr>
                      <a:r>
                        <a:rPr lang="en-US" sz="1100" dirty="0"/>
                        <a:t>Does the bus leave when it says it does?</a:t>
                      </a:r>
                      <a:endParaRPr lang="en-GB" sz="1200" dirty="0">
                        <a:latin typeface="Times New Roman"/>
                        <a:ea typeface="Times New Roman"/>
                      </a:endParaRPr>
                    </a:p>
                  </a:txBody>
                  <a:tcPr marL="68580" marR="68580" marT="0" marB="0"/>
                </a:tc>
              </a:tr>
              <a:tr h="331415">
                <a:tc>
                  <a:txBody>
                    <a:bodyPr/>
                    <a:lstStyle/>
                    <a:p>
                      <a:pPr>
                        <a:spcAft>
                          <a:spcPts val="1000"/>
                        </a:spcAft>
                      </a:pPr>
                      <a:r>
                        <a:rPr lang="en-US" sz="1100"/>
                        <a:t>Ease of carrying shopping/luggage on a bus?</a:t>
                      </a:r>
                      <a:endParaRPr lang="en-GB" sz="1200">
                        <a:latin typeface="Times New Roman"/>
                        <a:ea typeface="Times New Roman"/>
                      </a:endParaRPr>
                    </a:p>
                  </a:txBody>
                  <a:tcPr marL="68580" marR="68580" marT="0" marB="0"/>
                </a:tc>
              </a:tr>
              <a:tr h="277702">
                <a:tc>
                  <a:txBody>
                    <a:bodyPr/>
                    <a:lstStyle/>
                    <a:p>
                      <a:pPr>
                        <a:spcAft>
                          <a:spcPts val="1000"/>
                        </a:spcAft>
                      </a:pPr>
                      <a:r>
                        <a:rPr lang="en-US" sz="1100"/>
                        <a:t>Ease of getting a seat on a bus?</a:t>
                      </a:r>
                      <a:endParaRPr lang="en-GB" sz="1200">
                        <a:latin typeface="Times New Roman"/>
                        <a:ea typeface="Times New Roman"/>
                      </a:endParaRPr>
                    </a:p>
                  </a:txBody>
                  <a:tcPr marL="68580" marR="68580" marT="0" marB="0"/>
                </a:tc>
              </a:tr>
              <a:tr h="277106">
                <a:tc>
                  <a:txBody>
                    <a:bodyPr/>
                    <a:lstStyle/>
                    <a:p>
                      <a:pPr>
                        <a:spcAft>
                          <a:spcPts val="1000"/>
                        </a:spcAft>
                      </a:pPr>
                      <a:r>
                        <a:rPr lang="en-US" sz="1100"/>
                        <a:t>State of the pavements for walking?</a:t>
                      </a:r>
                      <a:endParaRPr lang="en-GB" sz="1200">
                        <a:latin typeface="Times New Roman"/>
                        <a:ea typeface="Times New Roman"/>
                      </a:endParaRPr>
                    </a:p>
                  </a:txBody>
                  <a:tcPr marL="68580" marR="68580" marT="0" marB="0"/>
                </a:tc>
              </a:tr>
              <a:tr h="331415">
                <a:tc>
                  <a:txBody>
                    <a:bodyPr/>
                    <a:lstStyle/>
                    <a:p>
                      <a:pPr>
                        <a:spcAft>
                          <a:spcPts val="1000"/>
                        </a:spcAft>
                      </a:pPr>
                      <a:r>
                        <a:rPr lang="en-US" sz="1100"/>
                        <a:t>Provision of benches, formalised crossing areas, toilets etc.</a:t>
                      </a:r>
                      <a:endParaRPr lang="en-GB" sz="1200">
                        <a:latin typeface="Times New Roman"/>
                        <a:ea typeface="Times New Roman"/>
                      </a:endParaRPr>
                    </a:p>
                  </a:txBody>
                  <a:tcPr marL="68580" marR="68580" marT="0" marB="0"/>
                </a:tc>
              </a:tr>
              <a:tr h="322020">
                <a:tc>
                  <a:txBody>
                    <a:bodyPr/>
                    <a:lstStyle/>
                    <a:p>
                      <a:pPr>
                        <a:spcAft>
                          <a:spcPts val="1000"/>
                        </a:spcAft>
                      </a:pPr>
                      <a:r>
                        <a:rPr lang="en-US" sz="1100"/>
                        <a:t>Feeling of safety using transport/walking?</a:t>
                      </a:r>
                      <a:endParaRPr lang="en-GB" sz="1200">
                        <a:latin typeface="Times New Roman"/>
                        <a:ea typeface="Times New Roman"/>
                      </a:endParaRPr>
                    </a:p>
                  </a:txBody>
                  <a:tcPr marL="68580" marR="68580" marT="0" marB="0"/>
                </a:tc>
              </a:tr>
              <a:tr h="277702">
                <a:tc>
                  <a:txBody>
                    <a:bodyPr/>
                    <a:lstStyle/>
                    <a:p>
                      <a:pPr>
                        <a:spcAft>
                          <a:spcPts val="1000"/>
                        </a:spcAft>
                      </a:pPr>
                      <a:r>
                        <a:rPr lang="en-US" sz="1100" dirty="0"/>
                        <a:t>Attitude of bus driver</a:t>
                      </a:r>
                      <a:endParaRPr lang="en-GB" sz="1200" dirty="0">
                        <a:latin typeface="Times New Roman"/>
                        <a:ea typeface="Times New Roman"/>
                      </a:endParaRPr>
                    </a:p>
                  </a:txBody>
                  <a:tcPr marL="68580" marR="68580" marT="0" marB="0"/>
                </a:tc>
              </a:tr>
            </a:tbl>
          </a:graphicData>
        </a:graphic>
      </p:graphicFrame>
      <p:sp>
        <p:nvSpPr>
          <p:cNvPr id="10" name="Rectangle 1"/>
          <p:cNvSpPr>
            <a:spLocks noChangeArrowheads="1"/>
          </p:cNvSpPr>
          <p:nvPr/>
        </p:nvSpPr>
        <p:spPr bwMode="auto">
          <a:xfrm>
            <a:off x="3419872" y="5589240"/>
            <a:ext cx="205172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sz="1000" dirty="0" err="1">
                <a:solidFill>
                  <a:srgbClr val="000000"/>
                </a:solidFill>
              </a:rPr>
              <a:t>Musselwhite</a:t>
            </a:r>
            <a:r>
              <a:rPr lang="en-GB" sz="1000" dirty="0">
                <a:solidFill>
                  <a:srgbClr val="000000"/>
                </a:solidFill>
              </a:rPr>
              <a:t>, C.B.A. (2010). </a:t>
            </a:r>
            <a:r>
              <a:rPr lang="en-GB" sz="1000" dirty="0">
                <a:solidFill>
                  <a:srgbClr val="000000"/>
                </a:solidFill>
                <a:hlinkClick r:id="rId5"/>
              </a:rPr>
              <a:t>The role of education and training in helping older people to travel after the cessation of driving</a:t>
            </a:r>
            <a:r>
              <a:rPr lang="en-GB" sz="1000" dirty="0">
                <a:solidFill>
                  <a:srgbClr val="000000"/>
                </a:solidFill>
              </a:rPr>
              <a:t> </a:t>
            </a:r>
            <a:r>
              <a:rPr lang="en-GB" sz="1000" i="1" dirty="0">
                <a:solidFill>
                  <a:srgbClr val="000000"/>
                </a:solidFill>
              </a:rPr>
              <a:t> International Journal of Education and Ageing </a:t>
            </a:r>
            <a:r>
              <a:rPr lang="en-GB" sz="1000" b="1" dirty="0">
                <a:solidFill>
                  <a:srgbClr val="000000"/>
                </a:solidFill>
              </a:rPr>
              <a:t>1(2) </a:t>
            </a:r>
            <a:r>
              <a:rPr lang="en-GB" sz="1000" i="1" dirty="0">
                <a:solidFill>
                  <a:srgbClr val="000000"/>
                </a:solidFill>
              </a:rPr>
              <a:t>, </a:t>
            </a:r>
            <a:r>
              <a:rPr lang="en-GB" sz="1000" dirty="0">
                <a:solidFill>
                  <a:srgbClr val="000000"/>
                </a:solidFill>
              </a:rPr>
              <a:t>197-212</a:t>
            </a:r>
            <a:br>
              <a:rPr lang="en-GB" sz="1000" dirty="0">
                <a:solidFill>
                  <a:srgbClr val="000000"/>
                </a:solidFill>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10" name="Rectangle 9"/>
          <p:cNvSpPr/>
          <p:nvPr/>
        </p:nvSpPr>
        <p:spPr>
          <a:xfrm>
            <a:off x="0" y="1772816"/>
            <a:ext cx="5688632" cy="3416320"/>
          </a:xfrm>
          <a:prstGeom prst="rect">
            <a:avLst/>
          </a:prstGeom>
        </p:spPr>
        <p:txBody>
          <a:bodyPr wrap="square">
            <a:spAutoFit/>
          </a:bodyPr>
          <a:lstStyle/>
          <a:p>
            <a:r>
              <a:rPr lang="en-GB" sz="1800" dirty="0" smtClean="0"/>
              <a:t>It is estimated there are around 300,000 mobility-scooter users in the UK</a:t>
            </a:r>
          </a:p>
          <a:p>
            <a:r>
              <a:rPr lang="en-GB" sz="1800" dirty="0" smtClean="0"/>
              <a:t>(</a:t>
            </a:r>
            <a:r>
              <a:rPr lang="en-GB" sz="1800" dirty="0" err="1" smtClean="0"/>
              <a:t>DfT</a:t>
            </a:r>
            <a:r>
              <a:rPr lang="en-GB" sz="1800" dirty="0" smtClean="0"/>
              <a:t>, 2010c). </a:t>
            </a:r>
          </a:p>
          <a:p>
            <a:r>
              <a:rPr lang="en-GB" sz="1800" dirty="0" smtClean="0"/>
              <a:t>Very positively received by users as they help maintain freedom and independence (</a:t>
            </a:r>
            <a:r>
              <a:rPr lang="en-GB" sz="1800" dirty="0" err="1" smtClean="0"/>
              <a:t>e.g</a:t>
            </a:r>
            <a:r>
              <a:rPr lang="en-GB" sz="1800" dirty="0" smtClean="0"/>
              <a:t> </a:t>
            </a:r>
            <a:r>
              <a:rPr lang="en-GB" sz="1800" dirty="0" err="1" smtClean="0"/>
              <a:t>Barham</a:t>
            </a:r>
            <a:r>
              <a:rPr lang="en-GB" sz="1800" dirty="0" smtClean="0"/>
              <a:t> et al., 2006; </a:t>
            </a:r>
            <a:r>
              <a:rPr lang="en-GB" sz="1800" dirty="0" err="1" smtClean="0"/>
              <a:t>DfT</a:t>
            </a:r>
            <a:r>
              <a:rPr lang="en-GB" sz="1800" dirty="0" smtClean="0"/>
              <a:t>, 2010c; </a:t>
            </a:r>
            <a:r>
              <a:rPr lang="en-GB" sz="1800" dirty="0" err="1" smtClean="0"/>
              <a:t>Steyn</a:t>
            </a:r>
            <a:r>
              <a:rPr lang="en-GB" sz="1800" dirty="0" smtClean="0"/>
              <a:t> and </a:t>
            </a:r>
            <a:r>
              <a:rPr lang="en-GB" sz="1800" dirty="0" smtClean="0"/>
              <a:t>Chan, 2008).</a:t>
            </a:r>
          </a:p>
          <a:p>
            <a:endParaRPr lang="en-GB" sz="1800" dirty="0" smtClean="0"/>
          </a:p>
          <a:p>
            <a:r>
              <a:rPr lang="en-GB" b="1" dirty="0" smtClean="0"/>
              <a:t>Issues:-</a:t>
            </a:r>
          </a:p>
          <a:p>
            <a:r>
              <a:rPr lang="en-GB" dirty="0" smtClean="0"/>
              <a:t>Who uses them?</a:t>
            </a:r>
          </a:p>
          <a:p>
            <a:r>
              <a:rPr lang="en-GB" sz="1800" dirty="0" smtClean="0"/>
              <a:t>Insurance and safety?</a:t>
            </a:r>
            <a:endParaRPr lang="en-GB" sz="1800" dirty="0" smtClean="0"/>
          </a:p>
          <a:p>
            <a:r>
              <a:rPr lang="en-GB" sz="1800" dirty="0" smtClean="0"/>
              <a:t>But do they replace walking and effect health?</a:t>
            </a:r>
          </a:p>
          <a:p>
            <a:r>
              <a:rPr lang="en-GB" sz="1800" dirty="0" err="1" smtClean="0"/>
              <a:t>Thoreux</a:t>
            </a:r>
            <a:r>
              <a:rPr lang="en-GB" sz="1800" dirty="0" smtClean="0"/>
              <a:t> (2011) perform worse than </a:t>
            </a:r>
            <a:r>
              <a:rPr lang="en-GB" sz="1800" dirty="0" smtClean="0"/>
              <a:t>non-users.</a:t>
            </a:r>
            <a:endParaRPr lang="en-GB" sz="1800" dirty="0"/>
          </a:p>
        </p:txBody>
      </p:sp>
      <p:sp>
        <p:nvSpPr>
          <p:cNvPr id="12" name="Flowchart: Process 11"/>
          <p:cNvSpPr/>
          <p:nvPr/>
        </p:nvSpPr>
        <p:spPr>
          <a:xfrm>
            <a:off x="179512" y="116632"/>
            <a:ext cx="4572000" cy="1196752"/>
          </a:xfrm>
          <a:prstGeom prst="flowChartProcess">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The role of mobility scooters</a:t>
            </a:r>
            <a:endParaRPr lang="en-GB" sz="2400" dirty="0"/>
          </a:p>
        </p:txBody>
      </p:sp>
      <p:pic>
        <p:nvPicPr>
          <p:cNvPr id="9" name="Picture 8" descr="IMG_00000274.jpg"/>
          <p:cNvPicPr>
            <a:picLocks noChangeAspect="1"/>
          </p:cNvPicPr>
          <p:nvPr/>
        </p:nvPicPr>
        <p:blipFill>
          <a:blip r:embed="rId2" cstate="print"/>
          <a:stretch>
            <a:fillRect/>
          </a:stretch>
        </p:blipFill>
        <p:spPr>
          <a:xfrm>
            <a:off x="5580112" y="116632"/>
            <a:ext cx="3404977" cy="605329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pSp>
        <p:nvGrpSpPr>
          <p:cNvPr id="14" name="Group 13"/>
          <p:cNvGrpSpPr/>
          <p:nvPr/>
        </p:nvGrpSpPr>
        <p:grpSpPr>
          <a:xfrm>
            <a:off x="107504" y="2564904"/>
            <a:ext cx="5688632" cy="4293096"/>
            <a:chOff x="107504" y="1961457"/>
            <a:chExt cx="7344816" cy="4896543"/>
          </a:xfrm>
        </p:grpSpPr>
        <p:pic>
          <p:nvPicPr>
            <p:cNvPr id="4" name="Picture 3"/>
            <p:cNvPicPr/>
            <p:nvPr/>
          </p:nvPicPr>
          <p:blipFill>
            <a:blip r:embed="rId2" cstate="print"/>
            <a:srcRect/>
            <a:stretch>
              <a:fillRect/>
            </a:stretch>
          </p:blipFill>
          <p:spPr bwMode="auto">
            <a:xfrm>
              <a:off x="107504" y="1961457"/>
              <a:ext cx="7344816" cy="4896543"/>
            </a:xfrm>
            <a:prstGeom prst="rect">
              <a:avLst/>
            </a:prstGeom>
            <a:noFill/>
            <a:ln w="9525">
              <a:noFill/>
              <a:miter lim="800000"/>
              <a:headEnd/>
              <a:tailEnd/>
            </a:ln>
          </p:spPr>
        </p:pic>
        <p:cxnSp>
          <p:nvCxnSpPr>
            <p:cNvPr id="5" name="Straight Connector 4"/>
            <p:cNvCxnSpPr/>
            <p:nvPr/>
          </p:nvCxnSpPr>
          <p:spPr>
            <a:xfrm flipV="1">
              <a:off x="3995936" y="2060848"/>
              <a:ext cx="0" cy="4248472"/>
            </a:xfrm>
            <a:prstGeom prst="line">
              <a:avLst/>
            </a:prstGeom>
          </p:spPr>
          <p:style>
            <a:lnRef idx="1">
              <a:schemeClr val="accent4"/>
            </a:lnRef>
            <a:fillRef idx="0">
              <a:schemeClr val="accent4"/>
            </a:fillRef>
            <a:effectRef idx="0">
              <a:schemeClr val="accent4"/>
            </a:effectRef>
            <a:fontRef idx="minor">
              <a:schemeClr val="tx1"/>
            </a:fontRef>
          </p:style>
        </p:cxnSp>
        <p:sp>
          <p:nvSpPr>
            <p:cNvPr id="6" name="TextBox 5"/>
            <p:cNvSpPr txBox="1"/>
            <p:nvPr/>
          </p:nvSpPr>
          <p:spPr>
            <a:xfrm>
              <a:off x="4067944" y="2852936"/>
              <a:ext cx="2304256"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200" dirty="0" err="1" smtClean="0"/>
                <a:t>DfT</a:t>
              </a:r>
              <a:r>
                <a:rPr lang="en-GB" sz="1200" dirty="0" smtClean="0"/>
                <a:t> Minimum crossing speed 1.22m/s (88% not walking fast enough!) </a:t>
              </a:r>
              <a:endParaRPr lang="en-GB" sz="1200" dirty="0"/>
            </a:p>
          </p:txBody>
        </p:sp>
      </p:grpSp>
      <p:cxnSp>
        <p:nvCxnSpPr>
          <p:cNvPr id="7" name="Straight Arrow Connector 6"/>
          <p:cNvCxnSpPr/>
          <p:nvPr/>
        </p:nvCxnSpPr>
        <p:spPr>
          <a:xfrm>
            <a:off x="3131840" y="2636912"/>
            <a:ext cx="720080" cy="7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Flowchart: Process 7"/>
          <p:cNvSpPr/>
          <p:nvPr/>
        </p:nvSpPr>
        <p:spPr>
          <a:xfrm>
            <a:off x="179512" y="116632"/>
            <a:ext cx="4572000" cy="1196752"/>
          </a:xfrm>
          <a:prstGeom prst="flowChartProcess">
            <a:avLst/>
          </a:prstGeom>
          <a:solidFill>
            <a:schemeClr val="accent3">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Walking</a:t>
            </a:r>
            <a:endParaRPr lang="en-GB" sz="2400" dirty="0"/>
          </a:p>
        </p:txBody>
      </p:sp>
      <p:grpSp>
        <p:nvGrpSpPr>
          <p:cNvPr id="23" name="Group 22"/>
          <p:cNvGrpSpPr/>
          <p:nvPr/>
        </p:nvGrpSpPr>
        <p:grpSpPr>
          <a:xfrm>
            <a:off x="5308997" y="2276872"/>
            <a:ext cx="3835003" cy="4248472"/>
            <a:chOff x="1331640" y="1250950"/>
            <a:chExt cx="5923235" cy="5148263"/>
          </a:xfrm>
        </p:grpSpPr>
        <p:sp>
          <p:nvSpPr>
            <p:cNvPr id="19" name="AutoShape 4"/>
            <p:cNvSpPr>
              <a:spLocks noChangeArrowheads="1"/>
            </p:cNvSpPr>
            <p:nvPr/>
          </p:nvSpPr>
          <p:spPr bwMode="auto">
            <a:xfrm>
              <a:off x="1860550" y="1250950"/>
              <a:ext cx="4873625" cy="5148263"/>
            </a:xfrm>
            <a:prstGeom prst="triangle">
              <a:avLst>
                <a:gd name="adj" fmla="val 50000"/>
              </a:avLst>
            </a:prstGeom>
            <a:solidFill>
              <a:srgbClr val="CC99FF"/>
            </a:solidFill>
            <a:ln w="9525">
              <a:solidFill>
                <a:srgbClr val="000000"/>
              </a:solidFill>
              <a:miter lim="800000"/>
              <a:headEnd/>
              <a:tailEnd/>
            </a:ln>
          </p:spPr>
          <p:txBody>
            <a:bodyPr/>
            <a:lstStyle/>
            <a:p>
              <a:endParaRPr lang="en-GB"/>
            </a:p>
          </p:txBody>
        </p:sp>
        <p:sp>
          <p:nvSpPr>
            <p:cNvPr id="20" name="Text Box 7"/>
            <p:cNvSpPr txBox="1">
              <a:spLocks noChangeArrowheads="1"/>
            </p:cNvSpPr>
            <p:nvPr/>
          </p:nvSpPr>
          <p:spPr bwMode="auto">
            <a:xfrm>
              <a:off x="1331640" y="1988840"/>
              <a:ext cx="5923235" cy="1331466"/>
            </a:xfrm>
            <a:prstGeom prst="rect">
              <a:avLst/>
            </a:prstGeom>
            <a:solidFill>
              <a:srgbClr val="99CCFF"/>
            </a:solidFill>
            <a:ln w="9525">
              <a:solidFill>
                <a:srgbClr val="000000"/>
              </a:solidFill>
              <a:miter lim="800000"/>
              <a:headEnd/>
              <a:tailEnd/>
            </a:ln>
          </p:spPr>
          <p:txBody>
            <a:bodyPr/>
            <a:lstStyle/>
            <a:p>
              <a:pPr algn="ctr" eaLnBrk="0" hangingPunct="0"/>
              <a:r>
                <a:rPr lang="en-US" sz="1600" b="1" dirty="0">
                  <a:effectLst>
                    <a:outerShdw blurRad="38100" dist="38100" dir="2700000" algn="tl">
                      <a:srgbClr val="FFFFFF"/>
                    </a:outerShdw>
                  </a:effectLst>
                  <a:latin typeface="Tahoma" pitchFamily="34" charset="0"/>
                </a:rPr>
                <a:t>TERTIARY TRAVEL NEEDS</a:t>
              </a:r>
            </a:p>
            <a:p>
              <a:pPr algn="ctr" eaLnBrk="0" hangingPunct="0"/>
              <a:r>
                <a:rPr lang="en-US" sz="1600" b="1" dirty="0">
                  <a:effectLst>
                    <a:outerShdw blurRad="38100" dist="38100" dir="2700000" algn="tl">
                      <a:srgbClr val="FFFFFF"/>
                    </a:outerShdw>
                  </a:effectLst>
                  <a:latin typeface="Tahoma" pitchFamily="34" charset="0"/>
                </a:rPr>
                <a:t>Aesthetic Needs</a:t>
              </a:r>
            </a:p>
            <a:p>
              <a:pPr algn="ctr" eaLnBrk="0" hangingPunct="0"/>
              <a:r>
                <a:rPr lang="en-US" sz="1400" dirty="0" smtClean="0">
                  <a:latin typeface="Tahoma" pitchFamily="34" charset="0"/>
                </a:rPr>
                <a:t>Pleasantness/desirability of </a:t>
              </a:r>
              <a:r>
                <a:rPr lang="en-US" sz="1400" dirty="0" err="1">
                  <a:latin typeface="Tahoma" pitchFamily="34" charset="0"/>
                </a:rPr>
                <a:t>neighbourhood</a:t>
              </a:r>
              <a:r>
                <a:rPr lang="en-US" sz="1400" dirty="0">
                  <a:latin typeface="Tahoma" pitchFamily="34" charset="0"/>
                </a:rPr>
                <a:t> open spaces (trees, plants, waterscapes</a:t>
              </a:r>
              <a:r>
                <a:rPr lang="en-US" sz="1600" dirty="0">
                  <a:latin typeface="Tahoma" pitchFamily="34" charset="0"/>
                </a:rPr>
                <a:t>)</a:t>
              </a:r>
            </a:p>
          </p:txBody>
        </p:sp>
        <p:sp>
          <p:nvSpPr>
            <p:cNvPr id="21" name="Text Box 6"/>
            <p:cNvSpPr txBox="1">
              <a:spLocks noChangeArrowheads="1"/>
            </p:cNvSpPr>
            <p:nvPr/>
          </p:nvSpPr>
          <p:spPr bwMode="auto">
            <a:xfrm>
              <a:off x="1331640" y="3429000"/>
              <a:ext cx="5922962" cy="1296144"/>
            </a:xfrm>
            <a:prstGeom prst="rect">
              <a:avLst/>
            </a:prstGeom>
            <a:solidFill>
              <a:srgbClr val="FFCC99"/>
            </a:solidFill>
            <a:ln w="9525">
              <a:solidFill>
                <a:srgbClr val="000000"/>
              </a:solidFill>
              <a:miter lim="800000"/>
              <a:headEnd/>
              <a:tailEnd/>
            </a:ln>
          </p:spPr>
          <p:txBody>
            <a:bodyPr/>
            <a:lstStyle/>
            <a:p>
              <a:pPr algn="ctr" eaLnBrk="0" hangingPunct="0"/>
              <a:r>
                <a:rPr lang="en-US" sz="1400" b="1" dirty="0">
                  <a:effectLst>
                    <a:outerShdw blurRad="38100" dist="38100" dir="2700000" algn="tl">
                      <a:srgbClr val="FFFFFF"/>
                    </a:outerShdw>
                  </a:effectLst>
                  <a:latin typeface="Tahoma" pitchFamily="34" charset="0"/>
                </a:rPr>
                <a:t>SECONDARY TRAVEL NEEDS</a:t>
              </a:r>
            </a:p>
            <a:p>
              <a:pPr algn="ctr" eaLnBrk="0" hangingPunct="0"/>
              <a:r>
                <a:rPr lang="en-US" sz="1400" b="1" dirty="0">
                  <a:effectLst>
                    <a:outerShdw blurRad="38100" dist="38100" dir="2700000" algn="tl">
                      <a:srgbClr val="FFFFFF"/>
                    </a:outerShdw>
                  </a:effectLst>
                  <a:latin typeface="Tahoma" pitchFamily="34" charset="0"/>
                </a:rPr>
                <a:t>Social Needs</a:t>
              </a:r>
            </a:p>
            <a:p>
              <a:pPr algn="ctr" eaLnBrk="0" hangingPunct="0"/>
              <a:r>
                <a:rPr lang="en-US" sz="1200" dirty="0">
                  <a:latin typeface="Tahoma" pitchFamily="34" charset="0"/>
                </a:rPr>
                <a:t>A place to make a statement and interact e.g. suitable spaces </a:t>
              </a:r>
              <a:r>
                <a:rPr lang="en-US" sz="1200" dirty="0" smtClean="0">
                  <a:latin typeface="Tahoma" pitchFamily="34" charset="0"/>
                </a:rPr>
                <a:t>to socialize. Inter-generational community important </a:t>
              </a:r>
              <a:endParaRPr lang="en-US" sz="1600" dirty="0">
                <a:latin typeface="Tahoma" pitchFamily="34" charset="0"/>
              </a:endParaRPr>
            </a:p>
          </p:txBody>
        </p:sp>
        <p:sp>
          <p:nvSpPr>
            <p:cNvPr id="22" name="Text Box 5"/>
            <p:cNvSpPr txBox="1">
              <a:spLocks noChangeArrowheads="1"/>
            </p:cNvSpPr>
            <p:nvPr/>
          </p:nvSpPr>
          <p:spPr bwMode="auto">
            <a:xfrm>
              <a:off x="1331640" y="4869160"/>
              <a:ext cx="5922962" cy="1295995"/>
            </a:xfrm>
            <a:prstGeom prst="rect">
              <a:avLst/>
            </a:prstGeom>
            <a:solidFill>
              <a:srgbClr val="FF99CC"/>
            </a:solidFill>
            <a:ln w="9525">
              <a:solidFill>
                <a:srgbClr val="000000"/>
              </a:solidFill>
              <a:miter lim="800000"/>
              <a:headEnd/>
              <a:tailEnd/>
            </a:ln>
          </p:spPr>
          <p:txBody>
            <a:bodyPr/>
            <a:lstStyle/>
            <a:p>
              <a:pPr algn="ctr" eaLnBrk="0" hangingPunct="0"/>
              <a:r>
                <a:rPr lang="en-US" sz="1200" b="1" dirty="0">
                  <a:effectLst>
                    <a:outerShdw blurRad="38100" dist="38100" dir="2700000" algn="tl">
                      <a:srgbClr val="FFFFFF"/>
                    </a:outerShdw>
                  </a:effectLst>
                  <a:latin typeface="Tahoma" pitchFamily="34" charset="0"/>
                </a:rPr>
                <a:t>PRIMARY TRAVEL NEEDS</a:t>
              </a:r>
            </a:p>
            <a:p>
              <a:pPr algn="ctr" eaLnBrk="0" hangingPunct="0"/>
              <a:r>
                <a:rPr lang="en-US" sz="1200" b="1" dirty="0">
                  <a:effectLst>
                    <a:outerShdw blurRad="38100" dist="38100" dir="2700000" algn="tl">
                      <a:srgbClr val="FFFFFF"/>
                    </a:outerShdw>
                  </a:effectLst>
                  <a:latin typeface="Tahoma" pitchFamily="34" charset="0"/>
                </a:rPr>
                <a:t>Practical Needs</a:t>
              </a:r>
            </a:p>
            <a:p>
              <a:pPr algn="ctr" eaLnBrk="0" hangingPunct="0"/>
              <a:r>
                <a:rPr lang="en-US" sz="1100" dirty="0">
                  <a:latin typeface="Tahoma" pitchFamily="34" charset="0"/>
                </a:rPr>
                <a:t>Large, open, un-crowded, low level of noise. Lack of nuisance.</a:t>
              </a:r>
            </a:p>
            <a:p>
              <a:pPr algn="ctr" eaLnBrk="0" hangingPunct="0"/>
              <a:r>
                <a:rPr lang="en-US" sz="1100" dirty="0">
                  <a:latin typeface="Tahoma" pitchFamily="34" charset="0"/>
                </a:rPr>
                <a:t>Well maintained paths for movement. Facilities and amenities. </a:t>
              </a:r>
              <a:endParaRPr lang="en-US" sz="1600" dirty="0">
                <a:latin typeface="Tahoma" pitchFamily="34" charset="0"/>
              </a:endParaRPr>
            </a:p>
          </p:txBody>
        </p:sp>
      </p:grpSp>
      <p:sp>
        <p:nvSpPr>
          <p:cNvPr id="24" name="TextBox 23"/>
          <p:cNvSpPr txBox="1"/>
          <p:nvPr/>
        </p:nvSpPr>
        <p:spPr>
          <a:xfrm>
            <a:off x="0" y="1340768"/>
            <a:ext cx="9144000" cy="123110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n-GB" sz="1400" b="1" dirty="0" smtClean="0"/>
              <a:t>Only 11% walk as fast or faster than </a:t>
            </a:r>
            <a:r>
              <a:rPr lang="en-GB" sz="1400" b="1" dirty="0" err="1" smtClean="0"/>
              <a:t>DfT</a:t>
            </a:r>
            <a:r>
              <a:rPr lang="en-GB" sz="1400" b="1" dirty="0" smtClean="0"/>
              <a:t> recommendations for pedestrian crossing time</a:t>
            </a:r>
          </a:p>
          <a:p>
            <a:pPr lvl="1"/>
            <a:r>
              <a:rPr lang="en-GB" sz="1200" dirty="0" smtClean="0"/>
              <a:t>Only 6% of females</a:t>
            </a:r>
          </a:p>
          <a:p>
            <a:pPr lvl="1"/>
            <a:r>
              <a:rPr lang="en-GB" sz="1200" dirty="0" smtClean="0"/>
              <a:t>Faster if higher socio-economic background, healthy and confident</a:t>
            </a:r>
          </a:p>
          <a:p>
            <a:pPr lvl="1"/>
            <a:r>
              <a:rPr lang="en-GB" sz="1200" dirty="0" smtClean="0"/>
              <a:t>Agrees with previous research (Asher et al., 2012, Newton and </a:t>
            </a:r>
            <a:r>
              <a:rPr lang="en-GB" sz="1200" dirty="0" err="1" smtClean="0"/>
              <a:t>Omerod</a:t>
            </a:r>
            <a:r>
              <a:rPr lang="en-GB" sz="1200" dirty="0" smtClean="0"/>
              <a:t>, 2007). </a:t>
            </a:r>
          </a:p>
          <a:p>
            <a:pPr lvl="1"/>
            <a:r>
              <a:rPr lang="en-GB" sz="1200" dirty="0" smtClean="0"/>
              <a:t>fear of not being quick enough to cross the road is known to restrict people leaving the home or limit their accessibility when out and about (IDGO 2013; Lord et al., 2010;  </a:t>
            </a:r>
            <a:r>
              <a:rPr lang="en-GB" sz="1200" dirty="0" err="1" smtClean="0"/>
              <a:t>Zijlstra</a:t>
            </a:r>
            <a:r>
              <a:rPr lang="en-GB" sz="1200" dirty="0" smtClean="0"/>
              <a:t>, 2007). </a:t>
            </a:r>
            <a:endParaRPr lang="en-GB" sz="1200" dirty="0" smtClean="0"/>
          </a:p>
        </p:txBody>
      </p:sp>
      <p:sp>
        <p:nvSpPr>
          <p:cNvPr id="25" name="TextBox 24"/>
          <p:cNvSpPr txBox="1"/>
          <p:nvPr/>
        </p:nvSpPr>
        <p:spPr>
          <a:xfrm>
            <a:off x="5796136" y="2420888"/>
            <a:ext cx="3168352" cy="369332"/>
          </a:xfrm>
          <a:prstGeom prst="rect">
            <a:avLst/>
          </a:prstGeom>
          <a:solidFill>
            <a:schemeClr val="bg1"/>
          </a:solidFill>
        </p:spPr>
        <p:txBody>
          <a:bodyPr wrap="square" rtlCol="0">
            <a:spAutoFit/>
          </a:bodyPr>
          <a:lstStyle/>
          <a:p>
            <a:r>
              <a:rPr lang="en-GB" dirty="0" smtClean="0"/>
              <a:t>Make streets attractive</a:t>
            </a:r>
            <a:endParaRPr lang="en-GB" dirty="0"/>
          </a:p>
        </p:txBody>
      </p:sp>
      <p:sp>
        <p:nvSpPr>
          <p:cNvPr id="26" name="Rectangle 25"/>
          <p:cNvSpPr/>
          <p:nvPr/>
        </p:nvSpPr>
        <p:spPr>
          <a:xfrm>
            <a:off x="4139952" y="6381329"/>
            <a:ext cx="4788024" cy="507831"/>
          </a:xfrm>
          <a:prstGeom prst="rect">
            <a:avLst/>
          </a:prstGeom>
          <a:solidFill>
            <a:schemeClr val="bg1"/>
          </a:solidFill>
        </p:spPr>
        <p:txBody>
          <a:bodyPr wrap="square">
            <a:spAutoFit/>
          </a:bodyPr>
          <a:lstStyle/>
          <a:p>
            <a:r>
              <a:rPr lang="en-GB" sz="900" dirty="0" err="1"/>
              <a:t>Musselwhite</a:t>
            </a:r>
            <a:r>
              <a:rPr lang="en-GB" sz="900" dirty="0"/>
              <a:t>, C.B.A. (2014). </a:t>
            </a:r>
            <a:r>
              <a:rPr lang="en-GB" sz="900" dirty="0">
                <a:hlinkClick r:id="rId3"/>
              </a:rPr>
              <a:t>Environment-person interactions enabling walking in later life</a:t>
            </a:r>
            <a:r>
              <a:rPr lang="en-GB" sz="900" dirty="0"/>
              <a:t> Proceedings of the </a:t>
            </a:r>
            <a:r>
              <a:rPr lang="en-GB" sz="900" b="1" dirty="0">
                <a:hlinkClick r:id="rId4"/>
              </a:rPr>
              <a:t>46th Annual UTSG Conference</a:t>
            </a:r>
            <a:r>
              <a:rPr lang="en-GB" sz="900" b="1" dirty="0"/>
              <a:t>, </a:t>
            </a:r>
            <a:r>
              <a:rPr lang="en-GB" sz="900" dirty="0"/>
              <a:t>Transport Operations Research Group, Newcastle University, 6th January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12976"/>
            <a:ext cx="4464496" cy="1143000"/>
          </a:xfrm>
        </p:spPr>
        <p:txBody>
          <a:bodyPr/>
          <a:lstStyle/>
          <a:p>
            <a:r>
              <a:rPr lang="en-GB" dirty="0" smtClean="0"/>
              <a:t>Conclusion</a:t>
            </a:r>
            <a:endParaRPr lang="en-GB" dirty="0"/>
          </a:p>
        </p:txBody>
      </p:sp>
      <p:pic>
        <p:nvPicPr>
          <p:cNvPr id="3" name="Picture 2" descr="old driving dude1"/>
          <p:cNvPicPr>
            <a:picLocks noChangeAspect="1" noChangeArrowheads="1"/>
          </p:cNvPicPr>
          <p:nvPr/>
        </p:nvPicPr>
        <p:blipFill>
          <a:blip r:embed="rId2" cstate="print"/>
          <a:srcRect/>
          <a:stretch>
            <a:fillRect/>
          </a:stretch>
        </p:blipFill>
        <p:spPr bwMode="auto">
          <a:xfrm flipH="1">
            <a:off x="4355976" y="2924944"/>
            <a:ext cx="3168353"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0" y="1628800"/>
            <a:ext cx="8784976" cy="5229200"/>
          </a:xfrm>
        </p:spPr>
        <p:txBody>
          <a:bodyPr>
            <a:normAutofit fontScale="55000" lnSpcReduction="20000"/>
          </a:bodyPr>
          <a:lstStyle/>
          <a:p>
            <a:r>
              <a:rPr lang="en-GB" dirty="0" smtClean="0"/>
              <a:t>Transport is more than just A to B</a:t>
            </a:r>
          </a:p>
          <a:p>
            <a:endParaRPr lang="en-GB" dirty="0" smtClean="0"/>
          </a:p>
          <a:p>
            <a:r>
              <a:rPr lang="en-GB" dirty="0" smtClean="0"/>
              <a:t>Provision beyond the car must reflect diverse patterns of travel and individual need.</a:t>
            </a:r>
          </a:p>
          <a:p>
            <a:endParaRPr lang="en-GB" dirty="0" smtClean="0"/>
          </a:p>
          <a:p>
            <a:r>
              <a:rPr lang="en-GB" dirty="0" smtClean="0"/>
              <a:t>How to help break the giving-up driving = poorer health and wellbeing correlation</a:t>
            </a:r>
          </a:p>
          <a:p>
            <a:endParaRPr lang="en-GB" dirty="0" smtClean="0"/>
          </a:p>
          <a:p>
            <a:r>
              <a:rPr lang="en-GB" dirty="0" smtClean="0"/>
              <a:t>Integration: within travel training, within provision and services.</a:t>
            </a:r>
          </a:p>
          <a:p>
            <a:endParaRPr lang="en-GB" dirty="0" smtClean="0"/>
          </a:p>
          <a:p>
            <a:r>
              <a:rPr lang="en-GB" dirty="0" smtClean="0"/>
              <a:t>Multimodality from a young age.</a:t>
            </a:r>
          </a:p>
          <a:p>
            <a:endParaRPr lang="en-GB" dirty="0" smtClean="0"/>
          </a:p>
          <a:p>
            <a:r>
              <a:rPr lang="en-GB" dirty="0" smtClean="0"/>
              <a:t>Increasing need to prove mobility is important (and the wider economic and social benefits). </a:t>
            </a:r>
          </a:p>
          <a:p>
            <a:endParaRPr lang="en-GB" dirty="0" smtClean="0"/>
          </a:p>
          <a:p>
            <a:r>
              <a:rPr lang="en-GB" dirty="0" smtClean="0"/>
              <a:t>Future: </a:t>
            </a:r>
          </a:p>
          <a:p>
            <a:pPr lvl="1"/>
            <a:r>
              <a:rPr lang="en-GB" dirty="0" smtClean="0"/>
              <a:t>Novel solutions. ITN America. </a:t>
            </a:r>
          </a:p>
          <a:p>
            <a:pPr lvl="1"/>
            <a:r>
              <a:rPr lang="en-GB" dirty="0" smtClean="0"/>
              <a:t>Re-inventing existing solutions: Taxis/cycling</a:t>
            </a:r>
          </a:p>
          <a:p>
            <a:pPr lvl="1"/>
            <a:r>
              <a:rPr lang="en-GB" dirty="0" smtClean="0"/>
              <a:t>Milton Keynes Pods</a:t>
            </a:r>
          </a:p>
          <a:p>
            <a:pPr lvl="1"/>
            <a:r>
              <a:rPr lang="en-GB" dirty="0" smtClean="0"/>
              <a:t>Nature of working later? Health and fitness of society? Falling out of love with the car? Will we even have cars? </a:t>
            </a:r>
          </a:p>
          <a:p>
            <a:pPr lvl="1"/>
            <a:r>
              <a:rPr lang="en-GB" dirty="0" smtClean="0"/>
              <a:t>Role of Virtual mobility? </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7" name="Content Placeholder 2"/>
          <p:cNvSpPr txBox="1">
            <a:spLocks/>
          </p:cNvSpPr>
          <p:nvPr/>
        </p:nvSpPr>
        <p:spPr bwMode="auto">
          <a:xfrm>
            <a:off x="0" y="1412776"/>
            <a:ext cx="9144000" cy="1584176"/>
          </a:xfrm>
          <a:prstGeom prst="rect">
            <a:avLst/>
          </a:prstGeom>
          <a:solidFill>
            <a:schemeClr val="tx1"/>
          </a:solidFill>
          <a:ln w="9525">
            <a:noFill/>
            <a:miter lim="800000"/>
            <a:headEnd/>
            <a:tailEnd/>
          </a:ln>
          <a:effectLst/>
        </p:spPr>
        <p:txBody>
          <a:bodyPr vert="horz" wrap="square" lIns="91440" tIns="45720" rIns="91440" bIns="45720" numCol="1" anchor="t" anchorCtr="0" compatLnSpc="1">
            <a:prstTxWarp prst="textNoShape">
              <a:avLst/>
            </a:prstTxWarp>
            <a:normAutofit fontScale="40000" lnSpcReduction="20000"/>
          </a:bodyPr>
          <a:lstStyle/>
          <a:p>
            <a:pPr fontAlgn="base">
              <a:spcBef>
                <a:spcPct val="0"/>
              </a:spcBef>
              <a:spcAft>
                <a:spcPct val="0"/>
              </a:spcAft>
            </a:pPr>
            <a:r>
              <a:rPr lang="en-GB" sz="7200" kern="0" dirty="0">
                <a:solidFill>
                  <a:schemeClr val="bg1"/>
                </a:solidFill>
              </a:rPr>
              <a:t>A reduction in mobility can result in an increase in isolation, loneliness and depression and an overall a poorer quality of life.</a:t>
            </a:r>
            <a:r>
              <a:rPr lang="en-GB" sz="7200" dirty="0">
                <a:solidFill>
                  <a:schemeClr val="bg1"/>
                </a:solidFill>
              </a:rPr>
              <a:t> </a:t>
            </a:r>
            <a:r>
              <a:rPr lang="en-GB" sz="4800" dirty="0">
                <a:solidFill>
                  <a:schemeClr val="bg1"/>
                </a:solidFill>
              </a:rPr>
              <a:t>(Fonda, et al., 2001; Ling and </a:t>
            </a:r>
            <a:r>
              <a:rPr lang="en-GB" sz="4800" dirty="0" err="1">
                <a:solidFill>
                  <a:schemeClr val="bg1"/>
                </a:solidFill>
              </a:rPr>
              <a:t>Mannion</a:t>
            </a:r>
            <a:r>
              <a:rPr lang="en-GB" sz="4800" dirty="0">
                <a:solidFill>
                  <a:schemeClr val="bg1"/>
                </a:solidFill>
              </a:rPr>
              <a:t>, 1995; </a:t>
            </a:r>
            <a:r>
              <a:rPr lang="en-GB" sz="4800" dirty="0" err="1">
                <a:solidFill>
                  <a:schemeClr val="bg1"/>
                </a:solidFill>
              </a:rPr>
              <a:t>Schlag</a:t>
            </a:r>
            <a:r>
              <a:rPr lang="en-GB" sz="4800" dirty="0">
                <a:solidFill>
                  <a:schemeClr val="bg1"/>
                </a:solidFill>
              </a:rPr>
              <a:t>, et al., 1996)</a:t>
            </a:r>
            <a:endParaRPr lang="en-GB" sz="3200" kern="0" dirty="0">
              <a:solidFill>
                <a:schemeClr val="bg1"/>
              </a:solidFill>
            </a:endParaRPr>
          </a:p>
        </p:txBody>
      </p:sp>
      <p:pic>
        <p:nvPicPr>
          <p:cNvPr id="6" name="Picture 5" descr="Reflections of older people on the move.BMP"/>
          <p:cNvPicPr>
            <a:picLocks noChangeAspect="1"/>
          </p:cNvPicPr>
          <p:nvPr/>
        </p:nvPicPr>
        <p:blipFill>
          <a:blip r:embed="rId2" cstate="print"/>
          <a:stretch>
            <a:fillRect/>
          </a:stretch>
        </p:blipFill>
        <p:spPr>
          <a:xfrm>
            <a:off x="1979712" y="2636912"/>
            <a:ext cx="5004048" cy="44371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724128" y="5129808"/>
            <a:ext cx="3419872" cy="1728192"/>
          </a:xfrm>
        </p:spPr>
        <p:txBody>
          <a:bodyPr numCol="1">
            <a:normAutofit/>
          </a:bodyPr>
          <a:lstStyle/>
          <a:p>
            <a:pPr>
              <a:lnSpc>
                <a:spcPct val="80000"/>
              </a:lnSpc>
              <a:buNone/>
            </a:pPr>
            <a:endParaRPr lang="en-GB" sz="1800" dirty="0" smtClean="0"/>
          </a:p>
          <a:p>
            <a:pPr>
              <a:lnSpc>
                <a:spcPct val="80000"/>
              </a:lnSpc>
              <a:buNone/>
            </a:pPr>
            <a:endParaRPr lang="en-GB" sz="1800" dirty="0" smtClean="0"/>
          </a:p>
          <a:p>
            <a:pPr>
              <a:lnSpc>
                <a:spcPct val="80000"/>
              </a:lnSpc>
              <a:buNone/>
            </a:pPr>
            <a:endParaRPr lang="en-GB" sz="2000" dirty="0" smtClean="0"/>
          </a:p>
          <a:p>
            <a:pPr>
              <a:lnSpc>
                <a:spcPct val="80000"/>
              </a:lnSpc>
              <a:buNone/>
            </a:pPr>
            <a:r>
              <a:rPr lang="en-GB" sz="2000" dirty="0" smtClean="0"/>
              <a:t>More </a:t>
            </a:r>
            <a:r>
              <a:rPr lang="en-GB" sz="2000" b="1" dirty="0" smtClean="0"/>
              <a:t>miles</a:t>
            </a:r>
            <a:r>
              <a:rPr lang="en-GB" sz="2000" dirty="0" smtClean="0"/>
              <a:t> driven per person</a:t>
            </a:r>
          </a:p>
          <a:p>
            <a:pPr>
              <a:lnSpc>
                <a:spcPct val="80000"/>
              </a:lnSpc>
              <a:buNone/>
            </a:pPr>
            <a:endParaRPr lang="en-GB" sz="1800" dirty="0" smtClean="0"/>
          </a:p>
          <a:p>
            <a:pPr>
              <a:lnSpc>
                <a:spcPct val="80000"/>
              </a:lnSpc>
            </a:pPr>
            <a:endParaRPr lang="en-GB" sz="1800" dirty="0" smtClean="0"/>
          </a:p>
          <a:p>
            <a:pPr>
              <a:lnSpc>
                <a:spcPct val="80000"/>
              </a:lnSpc>
            </a:pPr>
            <a:endParaRPr lang="en-US" sz="1800" dirty="0"/>
          </a:p>
        </p:txBody>
      </p:sp>
      <p:sp>
        <p:nvSpPr>
          <p:cNvPr id="5" name="TextBox 4"/>
          <p:cNvSpPr txBox="1"/>
          <p:nvPr/>
        </p:nvSpPr>
        <p:spPr>
          <a:xfrm>
            <a:off x="0" y="6596390"/>
            <a:ext cx="3923928" cy="261610"/>
          </a:xfrm>
          <a:prstGeom prst="rect">
            <a:avLst/>
          </a:prstGeom>
          <a:noFill/>
        </p:spPr>
        <p:txBody>
          <a:bodyPr wrap="square" rtlCol="0">
            <a:spAutoFit/>
          </a:bodyPr>
          <a:lstStyle/>
          <a:p>
            <a:pPr fontAlgn="base">
              <a:spcBef>
                <a:spcPct val="0"/>
              </a:spcBef>
              <a:spcAft>
                <a:spcPct val="0"/>
              </a:spcAft>
            </a:pPr>
            <a:r>
              <a:rPr lang="en-GB" sz="1100" dirty="0">
                <a:solidFill>
                  <a:srgbClr val="000000"/>
                </a:solidFill>
              </a:rPr>
              <a:t>Source: </a:t>
            </a:r>
            <a:r>
              <a:rPr lang="en-GB" sz="1100" dirty="0" err="1">
                <a:solidFill>
                  <a:srgbClr val="000000"/>
                </a:solidFill>
              </a:rPr>
              <a:t>DfT</a:t>
            </a:r>
            <a:r>
              <a:rPr lang="en-GB" sz="1100" dirty="0">
                <a:solidFill>
                  <a:srgbClr val="000000"/>
                </a:solidFill>
              </a:rPr>
              <a:t> (2002, 2006, 2010)</a:t>
            </a:r>
            <a:endParaRPr lang="en-GB" sz="1100" dirty="0">
              <a:solidFill>
                <a:srgbClr val="000000"/>
              </a:solidFill>
            </a:endParaRPr>
          </a:p>
        </p:txBody>
      </p:sp>
      <p:sp>
        <p:nvSpPr>
          <p:cNvPr id="11" name="Rectangle 10"/>
          <p:cNvSpPr/>
          <p:nvPr/>
        </p:nvSpPr>
        <p:spPr>
          <a:xfrm>
            <a:off x="0" y="0"/>
            <a:ext cx="3419872" cy="304698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ase">
              <a:lnSpc>
                <a:spcPct val="80000"/>
              </a:lnSpc>
              <a:spcBef>
                <a:spcPct val="0"/>
              </a:spcBef>
              <a:spcAft>
                <a:spcPct val="0"/>
              </a:spcAft>
            </a:pPr>
            <a:r>
              <a:rPr lang="en-US" sz="2000" dirty="0">
                <a:solidFill>
                  <a:srgbClr val="000000"/>
                </a:solidFill>
              </a:rPr>
              <a:t>Older people are more healthy and active as a cohort than ever before and as such are also more mobile </a:t>
            </a:r>
            <a:r>
              <a:rPr lang="en-GB" sz="2000" dirty="0">
                <a:solidFill>
                  <a:srgbClr val="000000"/>
                </a:solidFill>
              </a:rPr>
              <a:t>(</a:t>
            </a:r>
            <a:r>
              <a:rPr lang="en-GB" sz="2000" dirty="0" err="1">
                <a:solidFill>
                  <a:srgbClr val="000000"/>
                </a:solidFill>
              </a:rPr>
              <a:t>Tomassini</a:t>
            </a:r>
            <a:r>
              <a:rPr lang="en-US" sz="2000" dirty="0">
                <a:solidFill>
                  <a:srgbClr val="000000"/>
                </a:solidFill>
              </a:rPr>
              <a:t>, 2004). </a:t>
            </a:r>
            <a:br>
              <a:rPr lang="en-US" sz="2000" dirty="0">
                <a:solidFill>
                  <a:srgbClr val="000000"/>
                </a:solidFill>
              </a:rPr>
            </a:br>
            <a:r>
              <a:rPr lang="en-US" sz="2000" dirty="0">
                <a:solidFill>
                  <a:srgbClr val="000000"/>
                </a:solidFill>
              </a:rPr>
              <a:t/>
            </a:r>
            <a:br>
              <a:rPr lang="en-US" sz="2000" dirty="0">
                <a:solidFill>
                  <a:srgbClr val="000000"/>
                </a:solidFill>
              </a:rPr>
            </a:br>
            <a:r>
              <a:rPr lang="en-US" sz="2000" dirty="0">
                <a:solidFill>
                  <a:srgbClr val="000000"/>
                </a:solidFill>
              </a:rPr>
              <a:t>Increasing </a:t>
            </a:r>
            <a:r>
              <a:rPr lang="en-US" sz="2000" dirty="0" err="1">
                <a:solidFill>
                  <a:srgbClr val="000000"/>
                </a:solidFill>
              </a:rPr>
              <a:t>hypermobile</a:t>
            </a:r>
            <a:r>
              <a:rPr lang="en-US" sz="2000" dirty="0">
                <a:solidFill>
                  <a:srgbClr val="000000"/>
                </a:solidFill>
              </a:rPr>
              <a:t> society, where services, shops, work and families are increasingly dispersed</a:t>
            </a:r>
          </a:p>
          <a:p>
            <a:pPr fontAlgn="base">
              <a:lnSpc>
                <a:spcPct val="80000"/>
              </a:lnSpc>
              <a:spcBef>
                <a:spcPct val="0"/>
              </a:spcBef>
              <a:spcAft>
                <a:spcPct val="0"/>
              </a:spcAft>
            </a:pPr>
            <a:endParaRPr lang="en-US" sz="2000" dirty="0">
              <a:solidFill>
                <a:srgbClr val="000000"/>
              </a:solidFill>
            </a:endParaRPr>
          </a:p>
          <a:p>
            <a:pPr fontAlgn="base">
              <a:lnSpc>
                <a:spcPct val="80000"/>
              </a:lnSpc>
              <a:spcBef>
                <a:spcPct val="0"/>
              </a:spcBef>
              <a:spcAft>
                <a:spcPct val="0"/>
              </a:spcAft>
            </a:pPr>
            <a:r>
              <a:rPr lang="en-US" sz="2000" dirty="0">
                <a:solidFill>
                  <a:srgbClr val="000000"/>
                </a:solidFill>
              </a:rPr>
              <a:t>Increasingly reliant on the car</a:t>
            </a:r>
          </a:p>
        </p:txBody>
      </p:sp>
      <p:sp>
        <p:nvSpPr>
          <p:cNvPr id="12" name="TextBox 11"/>
          <p:cNvSpPr txBox="1"/>
          <p:nvPr/>
        </p:nvSpPr>
        <p:spPr>
          <a:xfrm>
            <a:off x="3959424" y="3284984"/>
            <a:ext cx="5184576"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fontAlgn="base">
              <a:spcBef>
                <a:spcPct val="0"/>
              </a:spcBef>
              <a:spcAft>
                <a:spcPct val="0"/>
              </a:spcAft>
            </a:pPr>
            <a:r>
              <a:rPr lang="en-GB" sz="2000" dirty="0">
                <a:solidFill>
                  <a:srgbClr val="000000"/>
                </a:solidFill>
              </a:rPr>
              <a:t>Growth in % </a:t>
            </a:r>
            <a:r>
              <a:rPr lang="en-GB" sz="2000" b="1" dirty="0">
                <a:solidFill>
                  <a:srgbClr val="000000"/>
                </a:solidFill>
              </a:rPr>
              <a:t>licence holders </a:t>
            </a:r>
            <a:r>
              <a:rPr lang="en-GB" sz="2000" dirty="0">
                <a:solidFill>
                  <a:srgbClr val="000000"/>
                </a:solidFill>
              </a:rPr>
              <a:t>over 70 years</a:t>
            </a:r>
            <a:endParaRPr lang="en-GB" sz="2000" dirty="0">
              <a:solidFill>
                <a:srgbClr val="000000"/>
              </a:solidFill>
            </a:endParaRPr>
          </a:p>
        </p:txBody>
      </p:sp>
      <p:graphicFrame>
        <p:nvGraphicFramePr>
          <p:cNvPr id="16" name="Chart 15"/>
          <p:cNvGraphicFramePr/>
          <p:nvPr/>
        </p:nvGraphicFramePr>
        <p:xfrm>
          <a:off x="323528" y="3717032"/>
          <a:ext cx="5328592" cy="288721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
          <p:cNvSpPr txBox="1"/>
          <p:nvPr/>
        </p:nvSpPr>
        <p:spPr>
          <a:xfrm>
            <a:off x="4211960" y="4149080"/>
            <a:ext cx="576064" cy="6480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dirty="0" smtClean="0">
                <a:solidFill>
                  <a:srgbClr val="000000"/>
                </a:solidFill>
              </a:rPr>
              <a:t>+37%</a:t>
            </a:r>
            <a:endParaRPr lang="en-GB" dirty="0">
              <a:solidFill>
                <a:srgbClr val="000000"/>
              </a:solidFill>
            </a:endParaRPr>
          </a:p>
        </p:txBody>
      </p:sp>
      <p:sp>
        <p:nvSpPr>
          <p:cNvPr id="18" name="TextBox 1"/>
          <p:cNvSpPr txBox="1"/>
          <p:nvPr/>
        </p:nvSpPr>
        <p:spPr>
          <a:xfrm>
            <a:off x="4139952" y="4581128"/>
            <a:ext cx="576064" cy="6480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dirty="0" smtClean="0">
                <a:solidFill>
                  <a:srgbClr val="000000"/>
                </a:solidFill>
              </a:rPr>
              <a:t>-8%</a:t>
            </a:r>
            <a:endParaRPr lang="en-GB" dirty="0">
              <a:solidFill>
                <a:srgbClr val="000000"/>
              </a:solidFill>
            </a:endParaRPr>
          </a:p>
        </p:txBody>
      </p:sp>
      <p:graphicFrame>
        <p:nvGraphicFramePr>
          <p:cNvPr id="20" name="Chart 19"/>
          <p:cNvGraphicFramePr/>
          <p:nvPr/>
        </p:nvGraphicFramePr>
        <p:xfrm>
          <a:off x="3347864" y="0"/>
          <a:ext cx="5796136" cy="31718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 Box 3"/>
          <p:cNvSpPr txBox="1">
            <a:spLocks noChangeArrowheads="1"/>
          </p:cNvSpPr>
          <p:nvPr/>
        </p:nvSpPr>
        <p:spPr bwMode="auto">
          <a:xfrm>
            <a:off x="3995738" y="4508500"/>
            <a:ext cx="627062" cy="366713"/>
          </a:xfrm>
          <a:prstGeom prst="rect">
            <a:avLst/>
          </a:prstGeom>
          <a:noFill/>
          <a:ln w="9525">
            <a:noFill/>
            <a:miter lim="800000"/>
            <a:headEnd/>
            <a:tailEnd/>
          </a:ln>
          <a:effectLst/>
        </p:spPr>
        <p:txBody>
          <a:bodyPr wrap="none">
            <a:spAutoFit/>
          </a:bodyPr>
          <a:lstStyle/>
          <a:p>
            <a:pPr eaLnBrk="0" hangingPunct="0"/>
            <a:r>
              <a:rPr lang="en-GB">
                <a:solidFill>
                  <a:schemeClr val="bg1"/>
                </a:solidFill>
                <a:latin typeface="Tahoma" pitchFamily="34" charset="0"/>
              </a:rPr>
              <a:t>W-H</a:t>
            </a:r>
          </a:p>
        </p:txBody>
      </p:sp>
      <p:sp>
        <p:nvSpPr>
          <p:cNvPr id="18" name="Content Placeholder 17"/>
          <p:cNvSpPr>
            <a:spLocks noGrp="1"/>
          </p:cNvSpPr>
          <p:nvPr>
            <p:ph idx="1"/>
          </p:nvPr>
        </p:nvSpPr>
        <p:spPr>
          <a:xfrm>
            <a:off x="-108520" y="1412776"/>
            <a:ext cx="7772400" cy="3981450"/>
          </a:xfrm>
        </p:spPr>
        <p:txBody>
          <a:bodyPr/>
          <a:lstStyle/>
          <a:p>
            <a:r>
              <a:rPr lang="en-GB" dirty="0" smtClean="0"/>
              <a:t>Especially by car</a:t>
            </a:r>
            <a:endParaRPr lang="en-GB" dirty="0"/>
          </a:p>
        </p:txBody>
      </p:sp>
      <p:sp>
        <p:nvSpPr>
          <p:cNvPr id="13" name="TextBox 12"/>
          <p:cNvSpPr txBox="1"/>
          <p:nvPr/>
        </p:nvSpPr>
        <p:spPr>
          <a:xfrm>
            <a:off x="0" y="6642556"/>
            <a:ext cx="9144000" cy="261610"/>
          </a:xfrm>
          <a:prstGeom prst="rect">
            <a:avLst/>
          </a:prstGeom>
          <a:solidFill>
            <a:schemeClr val="bg1"/>
          </a:solidFill>
        </p:spPr>
        <p:txBody>
          <a:bodyPr wrap="square" rtlCol="0">
            <a:spAutoFit/>
          </a:bodyPr>
          <a:lstStyle/>
          <a:p>
            <a:r>
              <a:rPr lang="en-GB" sz="1100" dirty="0" smtClean="0"/>
              <a:t>Source: </a:t>
            </a:r>
            <a:r>
              <a:rPr lang="en-US" sz="1100" dirty="0"/>
              <a:t>Musselwhite, C. and Haddad, H. (</a:t>
            </a:r>
            <a:r>
              <a:rPr lang="en-US" sz="1100" dirty="0" smtClean="0"/>
              <a:t>2010). </a:t>
            </a:r>
            <a:r>
              <a:rPr lang="en-US" sz="1100" dirty="0"/>
              <a:t>Mobility, accessibility and quality of later life. </a:t>
            </a:r>
            <a:r>
              <a:rPr lang="en-US" sz="1100" i="1" dirty="0"/>
              <a:t>Quality in Ageing and Older Adults</a:t>
            </a:r>
            <a:r>
              <a:rPr lang="en-US" sz="1100" dirty="0"/>
              <a:t>. 11(1), 25-37</a:t>
            </a:r>
            <a:r>
              <a:rPr lang="en-US" sz="1100" dirty="0" smtClean="0"/>
              <a:t>.</a:t>
            </a:r>
            <a:endParaRPr lang="en-GB" sz="1100" dirty="0"/>
          </a:p>
        </p:txBody>
      </p:sp>
      <p:pic>
        <p:nvPicPr>
          <p:cNvPr id="14" name="Picture 7" descr="travel-insurance-older"/>
          <p:cNvPicPr>
            <a:picLocks noChangeAspect="1" noChangeArrowheads="1"/>
          </p:cNvPicPr>
          <p:nvPr/>
        </p:nvPicPr>
        <p:blipFill>
          <a:blip r:embed="rId3" cstate="print"/>
          <a:srcRect/>
          <a:stretch>
            <a:fillRect/>
          </a:stretch>
        </p:blipFill>
        <p:spPr bwMode="auto">
          <a:xfrm>
            <a:off x="107504" y="2132856"/>
            <a:ext cx="2046153" cy="1224136"/>
          </a:xfrm>
          <a:prstGeom prst="rect">
            <a:avLst/>
          </a:prstGeom>
          <a:noFill/>
        </p:spPr>
      </p:pic>
      <p:pic>
        <p:nvPicPr>
          <p:cNvPr id="15" name="Picture 9" descr="~%5C"/>
          <p:cNvPicPr>
            <a:picLocks noChangeAspect="1" noChangeArrowheads="1"/>
          </p:cNvPicPr>
          <p:nvPr/>
        </p:nvPicPr>
        <p:blipFill>
          <a:blip r:embed="rId4" cstate="print"/>
          <a:srcRect/>
          <a:stretch>
            <a:fillRect/>
          </a:stretch>
        </p:blipFill>
        <p:spPr bwMode="auto">
          <a:xfrm>
            <a:off x="107504" y="3284984"/>
            <a:ext cx="2094384" cy="1276790"/>
          </a:xfrm>
          <a:prstGeom prst="rect">
            <a:avLst/>
          </a:prstGeom>
          <a:noFill/>
        </p:spPr>
      </p:pic>
      <p:pic>
        <p:nvPicPr>
          <p:cNvPr id="16" name="Picture 11" descr="261237022_eab14258fe"/>
          <p:cNvPicPr>
            <a:picLocks noChangeAspect="1" noChangeArrowheads="1"/>
          </p:cNvPicPr>
          <p:nvPr/>
        </p:nvPicPr>
        <p:blipFill>
          <a:blip r:embed="rId5" cstate="print"/>
          <a:srcRect/>
          <a:stretch>
            <a:fillRect/>
          </a:stretch>
        </p:blipFill>
        <p:spPr bwMode="auto">
          <a:xfrm>
            <a:off x="1691680" y="2132856"/>
            <a:ext cx="1449099" cy="1087436"/>
          </a:xfrm>
          <a:prstGeom prst="rect">
            <a:avLst/>
          </a:prstGeom>
          <a:noFill/>
        </p:spPr>
      </p:pic>
      <p:pic>
        <p:nvPicPr>
          <p:cNvPr id="17" name="Picture 13" descr="DSC06355"/>
          <p:cNvPicPr>
            <a:picLocks noChangeAspect="1" noChangeArrowheads="1"/>
          </p:cNvPicPr>
          <p:nvPr/>
        </p:nvPicPr>
        <p:blipFill>
          <a:blip r:embed="rId6" cstate="print"/>
          <a:srcRect/>
          <a:stretch>
            <a:fillRect/>
          </a:stretch>
        </p:blipFill>
        <p:spPr bwMode="auto">
          <a:xfrm>
            <a:off x="1763688" y="3212976"/>
            <a:ext cx="1723306" cy="2296637"/>
          </a:xfrm>
          <a:prstGeom prst="rect">
            <a:avLst/>
          </a:prstGeom>
          <a:noFill/>
        </p:spPr>
      </p:pic>
      <p:sp>
        <p:nvSpPr>
          <p:cNvPr id="23" name="AutoShape 1031"/>
          <p:cNvSpPr>
            <a:spLocks noChangeArrowheads="1"/>
          </p:cNvSpPr>
          <p:nvPr/>
        </p:nvSpPr>
        <p:spPr bwMode="auto">
          <a:xfrm>
            <a:off x="3851920" y="1412776"/>
            <a:ext cx="4872831" cy="5148507"/>
          </a:xfrm>
          <a:prstGeom prst="triangle">
            <a:avLst>
              <a:gd name="adj" fmla="val 50000"/>
            </a:avLst>
          </a:prstGeom>
          <a:solidFill>
            <a:srgbClr val="CC99FF"/>
          </a:solidFill>
          <a:ln w="9525">
            <a:solidFill>
              <a:srgbClr val="000000"/>
            </a:solidFill>
            <a:miter lim="800000"/>
            <a:headEnd/>
            <a:tailEnd/>
          </a:ln>
        </p:spPr>
        <p:txBody>
          <a:bodyPr/>
          <a:lstStyle/>
          <a:p>
            <a:endParaRPr lang="en-US"/>
          </a:p>
        </p:txBody>
      </p:sp>
      <p:sp>
        <p:nvSpPr>
          <p:cNvPr id="24" name="Text Box 1032"/>
          <p:cNvSpPr txBox="1">
            <a:spLocks noChangeArrowheads="1"/>
          </p:cNvSpPr>
          <p:nvPr/>
        </p:nvSpPr>
        <p:spPr bwMode="auto">
          <a:xfrm>
            <a:off x="3419872" y="4653136"/>
            <a:ext cx="6012854" cy="1296144"/>
          </a:xfrm>
          <a:prstGeom prst="rect">
            <a:avLst/>
          </a:prstGeom>
          <a:solidFill>
            <a:srgbClr val="FF6699"/>
          </a:solidFill>
          <a:ln w="9525">
            <a:solidFill>
              <a:srgbClr val="000000"/>
            </a:solidFill>
            <a:miter lim="800000"/>
            <a:headEnd/>
            <a:tailEnd/>
          </a:ln>
        </p:spPr>
        <p:txBody>
          <a:bodyPr/>
          <a:lstStyle/>
          <a:p>
            <a:pPr algn="ctr"/>
            <a:r>
              <a:rPr lang="en-US" sz="1600" dirty="0"/>
              <a:t>PRIMARY MOBILITY NEEDS</a:t>
            </a:r>
          </a:p>
          <a:p>
            <a:pPr algn="ctr"/>
            <a:r>
              <a:rPr lang="en-US" sz="1600" dirty="0"/>
              <a:t>Practical/utilitarian Needs</a:t>
            </a:r>
          </a:p>
          <a:p>
            <a:pPr algn="ctr"/>
            <a:r>
              <a:rPr lang="en-US" sz="1600" dirty="0"/>
              <a:t>e.g. </a:t>
            </a:r>
            <a:r>
              <a:rPr lang="en-US" sz="1600" dirty="0" smtClean="0"/>
              <a:t>get from A to B as safely, reliably, cheaply and comfortably as possible.</a:t>
            </a:r>
            <a:endParaRPr lang="en-US" sz="2400" dirty="0"/>
          </a:p>
        </p:txBody>
      </p:sp>
      <p:sp>
        <p:nvSpPr>
          <p:cNvPr id="25" name="Text Box 1033"/>
          <p:cNvSpPr txBox="1">
            <a:spLocks noChangeArrowheads="1"/>
          </p:cNvSpPr>
          <p:nvPr/>
        </p:nvSpPr>
        <p:spPr bwMode="auto">
          <a:xfrm>
            <a:off x="3059138" y="2780928"/>
            <a:ext cx="6084862" cy="1386215"/>
          </a:xfrm>
          <a:prstGeom prst="rect">
            <a:avLst/>
          </a:prstGeom>
          <a:solidFill>
            <a:srgbClr val="92D050"/>
          </a:solidFill>
          <a:ln w="9525">
            <a:solidFill>
              <a:srgbClr val="000000"/>
            </a:solidFill>
            <a:miter lim="800000"/>
            <a:headEnd/>
            <a:tailEnd/>
          </a:ln>
        </p:spPr>
        <p:txBody>
          <a:bodyPr/>
          <a:lstStyle/>
          <a:p>
            <a:pPr algn="ctr"/>
            <a:r>
              <a:rPr lang="en-US" sz="1600" dirty="0"/>
              <a:t>SECONDARY MOBILITY NEEDS</a:t>
            </a:r>
          </a:p>
          <a:p>
            <a:pPr algn="ctr"/>
            <a:r>
              <a:rPr lang="en-US" sz="1600" dirty="0"/>
              <a:t>Social/affective Needs</a:t>
            </a:r>
          </a:p>
          <a:p>
            <a:pPr algn="ctr"/>
            <a:r>
              <a:rPr lang="en-US" sz="1600" dirty="0"/>
              <a:t>e.g. The need for independence, control</a:t>
            </a:r>
            <a:r>
              <a:rPr lang="en-US" sz="1600" dirty="0" smtClean="0"/>
              <a:t>, to be seen as normal.</a:t>
            </a:r>
          </a:p>
          <a:p>
            <a:pPr algn="ctr"/>
            <a:r>
              <a:rPr lang="en-US" sz="1600" dirty="0" smtClean="0"/>
              <a:t>Linked to </a:t>
            </a:r>
            <a:r>
              <a:rPr lang="en-US" sz="1600" dirty="0"/>
              <a:t>status, </a:t>
            </a:r>
            <a:r>
              <a:rPr lang="en-US" sz="1600" dirty="0" smtClean="0"/>
              <a:t>roles, identity, self-esteem. Impression management</a:t>
            </a:r>
            <a:endParaRPr lang="en-US" sz="2400" dirty="0"/>
          </a:p>
        </p:txBody>
      </p:sp>
      <p:sp>
        <p:nvSpPr>
          <p:cNvPr id="27" name="Text Box 8"/>
          <p:cNvSpPr txBox="1">
            <a:spLocks noChangeArrowheads="1"/>
          </p:cNvSpPr>
          <p:nvPr/>
        </p:nvSpPr>
        <p:spPr bwMode="auto">
          <a:xfrm>
            <a:off x="3563888" y="3861048"/>
            <a:ext cx="5688632" cy="584775"/>
          </a:xfrm>
          <a:prstGeom prst="rect">
            <a:avLst/>
          </a:prstGeom>
          <a:solidFill>
            <a:srgbClr val="C0C0C0"/>
          </a:solidFill>
          <a:ln w="9525">
            <a:noFill/>
            <a:miter lim="800000"/>
            <a:headEnd/>
            <a:tailEnd/>
          </a:ln>
          <a:effectLst/>
        </p:spPr>
        <p:txBody>
          <a:bodyPr wrap="square">
            <a:spAutoFit/>
          </a:bodyPr>
          <a:lstStyle/>
          <a:p>
            <a:pPr eaLnBrk="0" hangingPunct="0"/>
            <a:r>
              <a:rPr lang="en-US" sz="1600" dirty="0">
                <a:latin typeface="Tahoma" pitchFamily="34" charset="0"/>
              </a:rPr>
              <a:t>On giving-up driving this level of needs is adversely affected</a:t>
            </a:r>
          </a:p>
          <a:p>
            <a:pPr eaLnBrk="0" hangingPunct="0"/>
            <a:r>
              <a:rPr lang="en-GB" sz="1600" dirty="0">
                <a:latin typeface="Tahoma" pitchFamily="34" charset="0"/>
              </a:rPr>
              <a:t>Isolation, no longer part of society, no longer </a:t>
            </a:r>
            <a:r>
              <a:rPr lang="en-GB" sz="1600" dirty="0" smtClean="0">
                <a:latin typeface="Tahoma" pitchFamily="34" charset="0"/>
              </a:rPr>
              <a:t>feel normal</a:t>
            </a:r>
            <a:endParaRPr lang="en-US" sz="1600" dirty="0">
              <a:latin typeface="Tahoma" pitchFamily="34" charset="0"/>
            </a:endParaRPr>
          </a:p>
        </p:txBody>
      </p:sp>
      <p:sp>
        <p:nvSpPr>
          <p:cNvPr id="29" name="Text Box 1034"/>
          <p:cNvSpPr txBox="1">
            <a:spLocks noChangeArrowheads="1"/>
          </p:cNvSpPr>
          <p:nvPr/>
        </p:nvSpPr>
        <p:spPr bwMode="auto">
          <a:xfrm>
            <a:off x="3275856" y="980728"/>
            <a:ext cx="6084862" cy="1332339"/>
          </a:xfrm>
          <a:prstGeom prst="rect">
            <a:avLst/>
          </a:prstGeom>
          <a:solidFill>
            <a:srgbClr val="3366FF"/>
          </a:solidFill>
          <a:ln w="9525">
            <a:solidFill>
              <a:srgbClr val="000000"/>
            </a:solidFill>
            <a:miter lim="800000"/>
            <a:headEnd/>
            <a:tailEnd/>
          </a:ln>
        </p:spPr>
        <p:txBody>
          <a:bodyPr/>
          <a:lstStyle/>
          <a:p>
            <a:pPr algn="ctr"/>
            <a:r>
              <a:rPr lang="en-US" sz="1600" dirty="0"/>
              <a:t>TERTIARY MOBILITY NEEDS</a:t>
            </a:r>
          </a:p>
          <a:p>
            <a:pPr algn="ctr"/>
            <a:r>
              <a:rPr lang="en-US" sz="1600" dirty="0"/>
              <a:t>Aesthetic Needs</a:t>
            </a:r>
          </a:p>
          <a:p>
            <a:pPr algn="ctr"/>
            <a:r>
              <a:rPr lang="en-US" sz="1600" dirty="0"/>
              <a:t>e.g. The need </a:t>
            </a:r>
            <a:r>
              <a:rPr lang="en-US" sz="1600" dirty="0" smtClean="0"/>
              <a:t>for the journey itself for </a:t>
            </a:r>
            <a:r>
              <a:rPr lang="en-US" sz="1600" dirty="0"/>
              <a:t>relaxation, visit nature, use and test cognitive skills</a:t>
            </a:r>
            <a:endParaRPr lang="en-US" sz="2400" dirty="0"/>
          </a:p>
        </p:txBody>
      </p:sp>
      <p:sp>
        <p:nvSpPr>
          <p:cNvPr id="30" name="Content Placeholder 2"/>
          <p:cNvSpPr txBox="1">
            <a:spLocks/>
          </p:cNvSpPr>
          <p:nvPr/>
        </p:nvSpPr>
        <p:spPr bwMode="auto">
          <a:xfrm>
            <a:off x="3491880" y="188640"/>
            <a:ext cx="5652120" cy="792088"/>
          </a:xfrm>
          <a:prstGeom prst="rect">
            <a:avLst/>
          </a:prstGeom>
          <a:solidFill>
            <a:schemeClr val="bg2">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1" fontAlgn="base" latinLnBrk="0" hangingPunct="1">
              <a:lnSpc>
                <a:spcPct val="100000"/>
              </a:lnSpc>
              <a:spcBef>
                <a:spcPct val="20000"/>
              </a:spcBef>
              <a:spcAft>
                <a:spcPct val="0"/>
              </a:spcAft>
              <a:buClr>
                <a:srgbClr val="008000"/>
              </a:buClr>
              <a:buSzTx/>
              <a:tabLst/>
              <a:defRPr/>
            </a:pPr>
            <a:r>
              <a:rPr lang="en-GB" sz="1600" dirty="0" smtClean="0">
                <a:latin typeface="Tahoma" pitchFamily="34" charset="0"/>
              </a:rPr>
              <a:t>A reduction in mobility can result in an increase in isolation, loneliness and depression and an overall a poorer quality of life.</a:t>
            </a:r>
          </a:p>
          <a:p>
            <a:pPr marL="342900" marR="0" lvl="0" indent="-342900" algn="l" defTabSz="914400" rtl="0" eaLnBrk="1" fontAlgn="base" latinLnBrk="0" hangingPunct="1">
              <a:lnSpc>
                <a:spcPct val="100000"/>
              </a:lnSpc>
              <a:spcBef>
                <a:spcPct val="20000"/>
              </a:spcBef>
              <a:spcAft>
                <a:spcPct val="0"/>
              </a:spcAft>
              <a:buClr>
                <a:srgbClr val="008000"/>
              </a:buClr>
              <a:buSzTx/>
              <a:buFontTx/>
              <a:buChar char="•"/>
              <a:tabLst/>
              <a:defRPr/>
            </a:pPr>
            <a:endParaRPr kumimoji="0" lang="en-GB" sz="3200" b="0" i="0" u="none" strike="noStrike" kern="0" cap="none" spc="0" normalizeH="0" baseline="0" noProof="0" dirty="0">
              <a:ln>
                <a:noFill/>
              </a:ln>
              <a:solidFill>
                <a:srgbClr val="000000"/>
              </a:solidFill>
              <a:effectLst/>
              <a:uLnTx/>
              <a:uFillTx/>
              <a:latin typeface="+mn-lt"/>
              <a:ea typeface="+mn-ea"/>
              <a:cs typeface="+mn-cs"/>
            </a:endParaRPr>
          </a:p>
        </p:txBody>
      </p:sp>
      <p:sp>
        <p:nvSpPr>
          <p:cNvPr id="28" name="Text Box 8"/>
          <p:cNvSpPr txBox="1">
            <a:spLocks noChangeArrowheads="1"/>
          </p:cNvSpPr>
          <p:nvPr/>
        </p:nvSpPr>
        <p:spPr bwMode="auto">
          <a:xfrm>
            <a:off x="3454548" y="1988840"/>
            <a:ext cx="5689452" cy="584775"/>
          </a:xfrm>
          <a:prstGeom prst="rect">
            <a:avLst/>
          </a:prstGeom>
          <a:solidFill>
            <a:srgbClr val="C0C0C0"/>
          </a:solidFill>
          <a:ln w="9525">
            <a:noFill/>
            <a:miter lim="800000"/>
            <a:headEnd/>
            <a:tailEnd/>
          </a:ln>
          <a:effectLst/>
        </p:spPr>
        <p:txBody>
          <a:bodyPr wrap="square">
            <a:spAutoFit/>
          </a:bodyPr>
          <a:lstStyle/>
          <a:p>
            <a:pPr eaLnBrk="0" hangingPunct="0"/>
            <a:r>
              <a:rPr lang="en-US" sz="1600" dirty="0">
                <a:latin typeface="Tahoma" pitchFamily="34" charset="0"/>
              </a:rPr>
              <a:t>On giving-up driving this level of needs is adversely affected</a:t>
            </a:r>
          </a:p>
          <a:p>
            <a:pPr eaLnBrk="0" hangingPunct="0"/>
            <a:r>
              <a:rPr lang="en-GB" sz="1600" dirty="0" smtClean="0">
                <a:latin typeface="Tahoma" pitchFamily="34" charset="0"/>
              </a:rPr>
              <a:t>Not so easy to ask for discretionary travel</a:t>
            </a:r>
            <a:endParaRPr lang="en-US" sz="1600" dirty="0">
              <a:latin typeface="Tahoma" pitchFamily="34" charset="0"/>
            </a:endParaRPr>
          </a:p>
        </p:txBody>
      </p:sp>
      <p:sp>
        <p:nvSpPr>
          <p:cNvPr id="19" name="Text Box 3"/>
          <p:cNvSpPr txBox="1">
            <a:spLocks noChangeArrowheads="1"/>
          </p:cNvSpPr>
          <p:nvPr/>
        </p:nvSpPr>
        <p:spPr bwMode="auto">
          <a:xfrm>
            <a:off x="6300192" y="5288340"/>
            <a:ext cx="3096344" cy="1569660"/>
          </a:xfrm>
          <a:prstGeom prst="rect">
            <a:avLst/>
          </a:prstGeom>
          <a:solidFill>
            <a:srgbClr val="FF99CC"/>
          </a:solidFill>
          <a:ln w="9525">
            <a:noFill/>
            <a:miter lim="800000"/>
            <a:headEnd/>
            <a:tailEnd/>
          </a:ln>
          <a:effectLst/>
        </p:spPr>
        <p:txBody>
          <a:bodyPr wrap="square">
            <a:spAutoFit/>
          </a:bodyPr>
          <a:lstStyle/>
          <a:p>
            <a:pPr eaLnBrk="0" hangingPunct="0"/>
            <a:r>
              <a:rPr lang="en-GB" sz="1600" dirty="0">
                <a:latin typeface="Tahoma" pitchFamily="34" charset="0"/>
              </a:rPr>
              <a:t>On giving-up driving – </a:t>
            </a:r>
          </a:p>
          <a:p>
            <a:pPr eaLnBrk="0" hangingPunct="0"/>
            <a:r>
              <a:rPr lang="en-GB" sz="1600" dirty="0">
                <a:latin typeface="Tahoma" pitchFamily="34" charset="0"/>
              </a:rPr>
              <a:t>this level of need is usually met </a:t>
            </a:r>
          </a:p>
          <a:p>
            <a:pPr eaLnBrk="0" hangingPunct="0">
              <a:buClr>
                <a:srgbClr val="006600"/>
              </a:buClr>
              <a:buFont typeface="Wingdings" pitchFamily="2" charset="2"/>
              <a:buChar char="§"/>
            </a:pPr>
            <a:r>
              <a:rPr lang="en-GB" sz="1600" dirty="0">
                <a:latin typeface="Tahoma" pitchFamily="34" charset="0"/>
              </a:rPr>
              <a:t> friends</a:t>
            </a:r>
          </a:p>
          <a:p>
            <a:pPr eaLnBrk="0" hangingPunct="0">
              <a:buClr>
                <a:srgbClr val="006600"/>
              </a:buClr>
              <a:buFont typeface="Wingdings" pitchFamily="2" charset="2"/>
              <a:buChar char="§"/>
            </a:pPr>
            <a:r>
              <a:rPr lang="en-GB" sz="1600" dirty="0">
                <a:latin typeface="Tahoma" pitchFamily="34" charset="0"/>
              </a:rPr>
              <a:t> accessible transport</a:t>
            </a:r>
          </a:p>
          <a:p>
            <a:pPr eaLnBrk="0" hangingPunct="0">
              <a:buClr>
                <a:srgbClr val="006600"/>
              </a:buClr>
              <a:buFont typeface="Wingdings" pitchFamily="2" charset="2"/>
              <a:buChar char="§"/>
            </a:pPr>
            <a:r>
              <a:rPr lang="en-GB" sz="1600" dirty="0">
                <a:latin typeface="Tahoma" pitchFamily="34" charset="0"/>
              </a:rPr>
              <a:t> public transport</a:t>
            </a:r>
          </a:p>
          <a:p>
            <a:pPr eaLnBrk="0" hangingPunct="0">
              <a:buClr>
                <a:srgbClr val="006600"/>
              </a:buClr>
              <a:buFont typeface="Wingdings" pitchFamily="2" charset="2"/>
              <a:buChar char="§"/>
            </a:pPr>
            <a:r>
              <a:rPr lang="en-GB" sz="1600" dirty="0">
                <a:latin typeface="Tahoma" pitchFamily="34" charset="0"/>
              </a:rPr>
              <a:t> teleshopping?</a:t>
            </a:r>
            <a:endParaRPr lang="en-US" sz="1600" dirty="0">
              <a:latin typeface="Tahoma" pitchFamily="34" charset="0"/>
            </a:endParaRPr>
          </a:p>
        </p:txBody>
      </p:sp>
      <p:sp>
        <p:nvSpPr>
          <p:cNvPr id="20" name="AutoShape 9"/>
          <p:cNvSpPr>
            <a:spLocks noChangeArrowheads="1"/>
          </p:cNvSpPr>
          <p:nvPr/>
        </p:nvSpPr>
        <p:spPr bwMode="auto">
          <a:xfrm>
            <a:off x="0" y="4581128"/>
            <a:ext cx="3924300" cy="2276872"/>
          </a:xfrm>
          <a:prstGeom prst="wedgeEllipseCallout">
            <a:avLst>
              <a:gd name="adj1" fmla="val 44411"/>
              <a:gd name="adj2" fmla="val 45647"/>
            </a:avLst>
          </a:prstGeom>
          <a:solidFill>
            <a:srgbClr val="FF99CC"/>
          </a:solidFill>
          <a:ln w="9525">
            <a:solidFill>
              <a:schemeClr val="tx1"/>
            </a:solidFill>
            <a:miter lim="800000"/>
            <a:headEnd/>
            <a:tailEnd/>
          </a:ln>
          <a:effectLst/>
        </p:spPr>
        <p:txBody>
          <a:bodyPr/>
          <a:lstStyle/>
          <a:p>
            <a:r>
              <a:rPr lang="en-GB" sz="2000" i="1" dirty="0">
                <a:latin typeface="Trebuchet MS" pitchFamily="34" charset="0"/>
              </a:rPr>
              <a:t>“</a:t>
            </a:r>
            <a:r>
              <a:rPr lang="en-GB" sz="1400" i="1" dirty="0">
                <a:solidFill>
                  <a:srgbClr val="000000"/>
                </a:solidFill>
                <a:latin typeface="Trebuchet MS" pitchFamily="34" charset="0"/>
                <a:cs typeface="Times New Roman" pitchFamily="18" charset="0"/>
              </a:rPr>
              <a:t>Well Dorothy and David from number 3 take me shopping every week, we all go, we have a bit of a time of it you know, it’s a kind of outing. I never expected that</a:t>
            </a:r>
            <a:r>
              <a:rPr lang="en-GB" sz="1400" i="1" dirty="0" smtClean="0">
                <a:solidFill>
                  <a:srgbClr val="000000"/>
                </a:solidFill>
                <a:latin typeface="Trebuchet MS" pitchFamily="34" charset="0"/>
                <a:cs typeface="Times New Roman" pitchFamily="18" charset="0"/>
              </a:rPr>
              <a:t>.</a:t>
            </a:r>
            <a:r>
              <a:rPr lang="en-GB" sz="1400" dirty="0" smtClean="0">
                <a:latin typeface="Trebuchet MS" pitchFamily="34" charset="0"/>
              </a:rPr>
              <a:t> ”</a:t>
            </a:r>
            <a:r>
              <a:rPr lang="en-GB" sz="1400" i="1" dirty="0" smtClean="0">
                <a:solidFill>
                  <a:srgbClr val="000000"/>
                </a:solidFill>
                <a:latin typeface="Trebuchet MS" pitchFamily="34" charset="0"/>
                <a:cs typeface="Times New Roman" pitchFamily="18" charset="0"/>
              </a:rPr>
              <a:t> </a:t>
            </a:r>
            <a:r>
              <a:rPr lang="en-GB" sz="1200" i="1" dirty="0">
                <a:solidFill>
                  <a:srgbClr val="000000"/>
                </a:solidFill>
                <a:latin typeface="Trebuchet MS" pitchFamily="34" charset="0"/>
                <a:cs typeface="Times New Roman" pitchFamily="18" charset="0"/>
              </a:rPr>
              <a:t>(</a:t>
            </a:r>
            <a:r>
              <a:rPr lang="en-GB" sz="1200" dirty="0">
                <a:solidFill>
                  <a:srgbClr val="000000"/>
                </a:solidFill>
                <a:latin typeface="Trebuchet MS" pitchFamily="34" charset="0"/>
                <a:cs typeface="Times New Roman" pitchFamily="18" charset="0"/>
              </a:rPr>
              <a:t>Female, gave-up driving at 80</a:t>
            </a:r>
            <a:r>
              <a:rPr lang="en-GB" sz="1200" dirty="0" smtClean="0">
                <a:solidFill>
                  <a:srgbClr val="000000"/>
                </a:solidFill>
                <a:latin typeface="Trebuchet MS" pitchFamily="34" charset="0"/>
                <a:cs typeface="Times New Roman" pitchFamily="18" charset="0"/>
              </a:rPr>
              <a:t>)</a:t>
            </a:r>
            <a:r>
              <a:rPr lang="en-GB" sz="1200" dirty="0" smtClean="0"/>
              <a:t> </a:t>
            </a:r>
            <a:endParaRPr lang="en-US" sz="1200" dirty="0"/>
          </a:p>
        </p:txBody>
      </p:sp>
      <p:sp>
        <p:nvSpPr>
          <p:cNvPr id="21" name="AutoShape 9"/>
          <p:cNvSpPr>
            <a:spLocks noChangeArrowheads="1"/>
          </p:cNvSpPr>
          <p:nvPr/>
        </p:nvSpPr>
        <p:spPr bwMode="auto">
          <a:xfrm>
            <a:off x="0" y="2564904"/>
            <a:ext cx="3816424" cy="1944216"/>
          </a:xfrm>
          <a:prstGeom prst="wedgeEllipseCallout">
            <a:avLst>
              <a:gd name="adj1" fmla="val 43300"/>
              <a:gd name="adj2" fmla="val 61120"/>
            </a:avLst>
          </a:prstGeom>
          <a:solidFill>
            <a:srgbClr val="92D050"/>
          </a:solidFill>
          <a:ln w="9525">
            <a:solidFill>
              <a:schemeClr val="tx1"/>
            </a:solidFill>
            <a:miter lim="800000"/>
            <a:headEnd/>
            <a:tailEnd/>
          </a:ln>
          <a:effectLst/>
        </p:spPr>
        <p:txBody>
          <a:bodyPr/>
          <a:lstStyle/>
          <a:p>
            <a:r>
              <a:rPr lang="en-GB" sz="1400" i="1" dirty="0">
                <a:solidFill>
                  <a:srgbClr val="000000"/>
                </a:solidFill>
                <a:latin typeface="Trebuchet MS" pitchFamily="34" charset="0"/>
                <a:cs typeface="Times New Roman" pitchFamily="18" charset="0"/>
              </a:rPr>
              <a:t>“It’s hard to explain I suppose. You just don’t seem like you belong. I suppose yes there are feelings that you might be ready for the scrapheap now. The first step to it, you know”</a:t>
            </a:r>
            <a:endParaRPr lang="en-GB" sz="1400" dirty="0">
              <a:solidFill>
                <a:srgbClr val="000000"/>
              </a:solidFill>
              <a:latin typeface="Trebuchet MS" pitchFamily="34" charset="0"/>
              <a:cs typeface="Times New Roman" pitchFamily="18" charset="0"/>
            </a:endParaRPr>
          </a:p>
          <a:p>
            <a:r>
              <a:rPr lang="en-GB" sz="1200" dirty="0">
                <a:solidFill>
                  <a:srgbClr val="000000"/>
                </a:solidFill>
                <a:latin typeface="Trebuchet MS" pitchFamily="34" charset="0"/>
                <a:cs typeface="Times New Roman" pitchFamily="18" charset="0"/>
              </a:rPr>
              <a:t>(Male, given-up driving at 76)</a:t>
            </a:r>
            <a:endParaRPr lang="en-US" sz="1200" dirty="0">
              <a:solidFill>
                <a:srgbClr val="000000"/>
              </a:solidFill>
              <a:latin typeface="Trebuchet MS" pitchFamily="34" charset="0"/>
              <a:cs typeface="Times New Roman" pitchFamily="18" charset="0"/>
            </a:endParaRPr>
          </a:p>
        </p:txBody>
      </p:sp>
      <p:sp>
        <p:nvSpPr>
          <p:cNvPr id="22" name="AutoShape 8"/>
          <p:cNvSpPr>
            <a:spLocks noChangeArrowheads="1"/>
          </p:cNvSpPr>
          <p:nvPr/>
        </p:nvSpPr>
        <p:spPr bwMode="auto">
          <a:xfrm>
            <a:off x="0" y="0"/>
            <a:ext cx="3635896" cy="2564904"/>
          </a:xfrm>
          <a:prstGeom prst="wedgeEllipseCallout">
            <a:avLst>
              <a:gd name="adj1" fmla="val 48080"/>
              <a:gd name="adj2" fmla="val 44574"/>
            </a:avLst>
          </a:prstGeom>
          <a:solidFill>
            <a:srgbClr val="99CCFF"/>
          </a:solidFill>
          <a:ln w="9525">
            <a:solidFill>
              <a:schemeClr val="tx1"/>
            </a:solidFill>
            <a:miter lim="800000"/>
            <a:headEnd/>
            <a:tailEnd/>
          </a:ln>
          <a:effectLst/>
        </p:spPr>
        <p:txBody>
          <a:bodyPr/>
          <a:lstStyle/>
          <a:p>
            <a:r>
              <a:rPr lang="en-GB" sz="1400" i="1" dirty="0">
                <a:solidFill>
                  <a:srgbClr val="000000"/>
                </a:solidFill>
                <a:latin typeface="Trebuchet MS" pitchFamily="34" charset="0"/>
                <a:cs typeface="Times New Roman" pitchFamily="18" charset="0"/>
              </a:rPr>
              <a:t>“You can’t ask other people to take you out for “a drive”. They’d think you’d lost their senses. Anyway they have got better things to be doing with their time, then ferrying me about just for the sake, like”</a:t>
            </a:r>
            <a:endParaRPr lang="en-GB" sz="1400" dirty="0">
              <a:solidFill>
                <a:srgbClr val="000000"/>
              </a:solidFill>
              <a:latin typeface="Trebuchet MS" pitchFamily="34" charset="0"/>
              <a:cs typeface="Times New Roman" pitchFamily="18" charset="0"/>
            </a:endParaRPr>
          </a:p>
          <a:p>
            <a:r>
              <a:rPr lang="en-GB" sz="1200" dirty="0">
                <a:solidFill>
                  <a:srgbClr val="000000"/>
                </a:solidFill>
                <a:latin typeface="Trebuchet MS" pitchFamily="34" charset="0"/>
                <a:cs typeface="Times New Roman" pitchFamily="18" charset="0"/>
              </a:rPr>
              <a:t>(female, gave-up driving at 80)</a:t>
            </a:r>
            <a:endParaRPr lang="en-US" sz="1200" dirty="0">
              <a:solidFill>
                <a:srgbClr val="000000"/>
              </a:solidFill>
              <a:latin typeface="Trebuchet MS"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2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036496" cy="1440160"/>
          </a:xfrm>
        </p:spPr>
        <p:style>
          <a:lnRef idx="2">
            <a:schemeClr val="accent3"/>
          </a:lnRef>
          <a:fillRef idx="1">
            <a:schemeClr val="lt1"/>
          </a:fillRef>
          <a:effectRef idx="0">
            <a:schemeClr val="accent3"/>
          </a:effectRef>
          <a:fontRef idx="minor">
            <a:schemeClr val="dk1"/>
          </a:fontRef>
        </p:style>
        <p:txBody>
          <a:bodyPr/>
          <a:lstStyle/>
          <a:p>
            <a:r>
              <a:rPr lang="en-GB" dirty="0" smtClean="0"/>
              <a:t>Traditional Categorisation of Trip Purposes</a:t>
            </a:r>
            <a:endParaRPr lang="en-GB"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2889DB42-CF94-4EAD-B782-C703469FEF52}" type="slidenum">
              <a:rPr lang="en-GB" smtClean="0"/>
              <a:pPr>
                <a:defRPr/>
              </a:pPr>
              <a:t>5</a:t>
            </a:fld>
            <a:r>
              <a:rPr lang="en-GB" smtClean="0"/>
              <a:t>/</a:t>
            </a:r>
            <a:endParaRPr lang="en-GB" dirty="0"/>
          </a:p>
        </p:txBody>
      </p:sp>
      <p:sp>
        <p:nvSpPr>
          <p:cNvPr id="6" name="Isosceles Triangle 5"/>
          <p:cNvSpPr/>
          <p:nvPr/>
        </p:nvSpPr>
        <p:spPr>
          <a:xfrm>
            <a:off x="1403648" y="2031231"/>
            <a:ext cx="4320480" cy="3456384"/>
          </a:xfrm>
          <a:prstGeom prst="triangle">
            <a:avLst>
              <a:gd name="adj" fmla="val 4911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sp>
        <p:nvSpPr>
          <p:cNvPr id="7" name="TextBox 6"/>
          <p:cNvSpPr txBox="1"/>
          <p:nvPr/>
        </p:nvSpPr>
        <p:spPr>
          <a:xfrm>
            <a:off x="2699792" y="1628800"/>
            <a:ext cx="1728192" cy="461665"/>
          </a:xfrm>
          <a:prstGeom prst="rect">
            <a:avLst/>
          </a:prstGeom>
          <a:noFill/>
        </p:spPr>
        <p:txBody>
          <a:bodyPr wrap="square" rtlCol="0">
            <a:spAutoFit/>
          </a:bodyPr>
          <a:lstStyle/>
          <a:p>
            <a:pPr algn="ctr"/>
            <a:r>
              <a:rPr lang="en-GB" sz="2400" dirty="0" smtClean="0"/>
              <a:t>“Essential”</a:t>
            </a:r>
            <a:endParaRPr lang="en-GB" sz="2400" dirty="0"/>
          </a:p>
        </p:txBody>
      </p:sp>
      <p:sp>
        <p:nvSpPr>
          <p:cNvPr id="8" name="TextBox 7"/>
          <p:cNvSpPr txBox="1"/>
          <p:nvPr/>
        </p:nvSpPr>
        <p:spPr>
          <a:xfrm>
            <a:off x="5292080" y="5559623"/>
            <a:ext cx="1440160" cy="461665"/>
          </a:xfrm>
          <a:prstGeom prst="rect">
            <a:avLst/>
          </a:prstGeom>
          <a:noFill/>
        </p:spPr>
        <p:txBody>
          <a:bodyPr wrap="square" rtlCol="0">
            <a:spAutoFit/>
          </a:bodyPr>
          <a:lstStyle/>
          <a:p>
            <a:pPr algn="ctr"/>
            <a:r>
              <a:rPr lang="en-GB" sz="2400" dirty="0" smtClean="0"/>
              <a:t>Tourist</a:t>
            </a:r>
            <a:endParaRPr lang="en-GB" sz="2400" dirty="0"/>
          </a:p>
        </p:txBody>
      </p:sp>
      <p:sp>
        <p:nvSpPr>
          <p:cNvPr id="9" name="TextBox 8"/>
          <p:cNvSpPr txBox="1"/>
          <p:nvPr/>
        </p:nvSpPr>
        <p:spPr>
          <a:xfrm>
            <a:off x="-180528" y="5631631"/>
            <a:ext cx="2448272" cy="461665"/>
          </a:xfrm>
          <a:prstGeom prst="rect">
            <a:avLst/>
          </a:prstGeom>
          <a:noFill/>
        </p:spPr>
        <p:txBody>
          <a:bodyPr wrap="square" rtlCol="0">
            <a:spAutoFit/>
          </a:bodyPr>
          <a:lstStyle/>
          <a:p>
            <a:pPr algn="ctr"/>
            <a:r>
              <a:rPr lang="en-GB" sz="2400" dirty="0" smtClean="0"/>
              <a:t>“Discretionary”</a:t>
            </a:r>
            <a:endParaRPr lang="en-GB" sz="2400" dirty="0"/>
          </a:p>
        </p:txBody>
      </p:sp>
      <p:sp>
        <p:nvSpPr>
          <p:cNvPr id="22" name="Isosceles Triangle 21"/>
          <p:cNvSpPr/>
          <p:nvPr/>
        </p:nvSpPr>
        <p:spPr>
          <a:xfrm>
            <a:off x="3275856" y="3573016"/>
            <a:ext cx="2448272" cy="1944216"/>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3" name="TextBox 22"/>
          <p:cNvSpPr txBox="1"/>
          <p:nvPr/>
        </p:nvSpPr>
        <p:spPr>
          <a:xfrm rot="18067310">
            <a:off x="1980722" y="3943738"/>
            <a:ext cx="2304256" cy="461665"/>
          </a:xfrm>
          <a:prstGeom prst="rect">
            <a:avLst/>
          </a:prstGeom>
          <a:noFill/>
        </p:spPr>
        <p:txBody>
          <a:bodyPr wrap="square" rtlCol="0">
            <a:spAutoFit/>
          </a:bodyPr>
          <a:lstStyle/>
          <a:p>
            <a:pPr algn="ctr"/>
            <a:r>
              <a:rPr lang="en-GB" sz="2400" dirty="0" smtClean="0"/>
              <a:t>U T I L I T Y</a:t>
            </a:r>
            <a:endParaRPr lang="en-GB" sz="2400" dirty="0"/>
          </a:p>
        </p:txBody>
      </p:sp>
      <p:sp>
        <p:nvSpPr>
          <p:cNvPr id="24" name="TextBox 23"/>
          <p:cNvSpPr txBox="1"/>
          <p:nvPr/>
        </p:nvSpPr>
        <p:spPr>
          <a:xfrm>
            <a:off x="5580112" y="836712"/>
            <a:ext cx="3456384" cy="280076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200" dirty="0" smtClean="0"/>
              <a:t>Travel for Utility</a:t>
            </a:r>
          </a:p>
          <a:p>
            <a:pPr marL="169863" indent="-169863">
              <a:buFont typeface="Arial" pitchFamily="34" charset="0"/>
              <a:buChar char="•"/>
            </a:pPr>
            <a:r>
              <a:rPr lang="en-GB" sz="2200" dirty="0" smtClean="0">
                <a:solidFill>
                  <a:srgbClr val="FF0000"/>
                </a:solidFill>
              </a:rPr>
              <a:t>Time wasted: to be minimised</a:t>
            </a:r>
          </a:p>
          <a:p>
            <a:pPr marL="169863" indent="-169863">
              <a:buFont typeface="Arial" pitchFamily="34" charset="0"/>
              <a:buChar char="•"/>
            </a:pPr>
            <a:r>
              <a:rPr lang="en-GB" sz="2200" dirty="0" smtClean="0">
                <a:solidFill>
                  <a:srgbClr val="FF0000"/>
                </a:solidFill>
              </a:rPr>
              <a:t>Distance to be overcome</a:t>
            </a:r>
          </a:p>
          <a:p>
            <a:pPr marL="169863" indent="-169863">
              <a:buFont typeface="Arial" pitchFamily="34" charset="0"/>
              <a:buChar char="•"/>
            </a:pPr>
            <a:r>
              <a:rPr lang="en-GB" sz="2200" dirty="0" smtClean="0">
                <a:solidFill>
                  <a:srgbClr val="FF0000"/>
                </a:solidFill>
              </a:rPr>
              <a:t>Destination-focussed</a:t>
            </a:r>
          </a:p>
          <a:p>
            <a:pPr marL="169863" indent="-169863">
              <a:buFont typeface="Arial" pitchFamily="34" charset="0"/>
              <a:buChar char="•"/>
            </a:pPr>
            <a:r>
              <a:rPr lang="en-GB" sz="2200" dirty="0" smtClean="0">
                <a:solidFill>
                  <a:srgbClr val="FF0000"/>
                </a:solidFill>
              </a:rPr>
              <a:t>Routine</a:t>
            </a:r>
          </a:p>
          <a:p>
            <a:pPr marL="169863" indent="-169863">
              <a:buFont typeface="Arial" pitchFamily="34" charset="0"/>
              <a:buChar char="•"/>
            </a:pPr>
            <a:r>
              <a:rPr lang="en-GB" sz="2200" dirty="0" smtClean="0">
                <a:solidFill>
                  <a:srgbClr val="FF0000"/>
                </a:solidFill>
              </a:rPr>
              <a:t>Often Essential, Productive</a:t>
            </a:r>
          </a:p>
        </p:txBody>
      </p:sp>
      <p:sp>
        <p:nvSpPr>
          <p:cNvPr id="25" name="TextBox 24"/>
          <p:cNvSpPr txBox="1"/>
          <p:nvPr/>
        </p:nvSpPr>
        <p:spPr>
          <a:xfrm rot="18067310">
            <a:off x="3188767" y="4404732"/>
            <a:ext cx="2304256" cy="830997"/>
          </a:xfrm>
          <a:prstGeom prst="rect">
            <a:avLst/>
          </a:prstGeom>
          <a:noFill/>
        </p:spPr>
        <p:txBody>
          <a:bodyPr wrap="square" rtlCol="0">
            <a:spAutoFit/>
          </a:bodyPr>
          <a:lstStyle/>
          <a:p>
            <a:pPr algn="ctr"/>
            <a:r>
              <a:rPr lang="en-GB" sz="2400" dirty="0" smtClean="0"/>
              <a:t>Not </a:t>
            </a:r>
          </a:p>
          <a:p>
            <a:pPr algn="ctr"/>
            <a:r>
              <a:rPr lang="en-GB" sz="2400" dirty="0" smtClean="0"/>
              <a:t>‘Transport’</a:t>
            </a:r>
            <a:endParaRPr lang="en-GB" sz="2400" dirty="0"/>
          </a:p>
        </p:txBody>
      </p:sp>
      <p:sp>
        <p:nvSpPr>
          <p:cNvPr id="27" name="TextBox 26"/>
          <p:cNvSpPr txBox="1"/>
          <p:nvPr/>
        </p:nvSpPr>
        <p:spPr>
          <a:xfrm>
            <a:off x="5580112" y="3717032"/>
            <a:ext cx="3563888" cy="2123658"/>
          </a:xfrm>
          <a:prstGeom prst="rect">
            <a:avLst/>
          </a:prstGeom>
          <a:noFill/>
        </p:spPr>
        <p:txBody>
          <a:bodyPr wrap="square" rtlCol="0">
            <a:spAutoFit/>
          </a:bodyPr>
          <a:lstStyle/>
          <a:p>
            <a:r>
              <a:rPr lang="en-GB" sz="2200" dirty="0" smtClean="0"/>
              <a:t>Travel for Tourism</a:t>
            </a:r>
          </a:p>
          <a:p>
            <a:pPr marL="276225" indent="-276225">
              <a:buFont typeface="Arial" pitchFamily="34" charset="0"/>
              <a:buChar char="•"/>
            </a:pPr>
            <a:r>
              <a:rPr lang="en-GB" sz="2200" dirty="0" smtClean="0">
                <a:solidFill>
                  <a:srgbClr val="FF0000"/>
                </a:solidFill>
              </a:rPr>
              <a:t>Novel</a:t>
            </a:r>
          </a:p>
          <a:p>
            <a:pPr marL="276225" indent="-276225">
              <a:buFont typeface="Arial" pitchFamily="34" charset="0"/>
              <a:buChar char="•"/>
            </a:pPr>
            <a:r>
              <a:rPr lang="en-GB" sz="2200" dirty="0" smtClean="0">
                <a:solidFill>
                  <a:srgbClr val="FF0000"/>
                </a:solidFill>
              </a:rPr>
              <a:t>Enriching</a:t>
            </a:r>
          </a:p>
          <a:p>
            <a:pPr marL="276225" indent="-276225">
              <a:buFont typeface="Arial" pitchFamily="34" charset="0"/>
              <a:buChar char="•"/>
            </a:pPr>
            <a:r>
              <a:rPr lang="en-GB" sz="2200" dirty="0" smtClean="0">
                <a:solidFill>
                  <a:srgbClr val="FF0000"/>
                </a:solidFill>
              </a:rPr>
              <a:t>Less destination focussed</a:t>
            </a:r>
          </a:p>
          <a:p>
            <a:endParaRPr lang="en-GB" sz="2200" dirty="0">
              <a:solidFill>
                <a:srgbClr val="FF0000"/>
              </a:solidFill>
            </a:endParaRPr>
          </a:p>
        </p:txBody>
      </p:sp>
      <p:cxnSp>
        <p:nvCxnSpPr>
          <p:cNvPr id="29" name="Straight Arrow Connector 28"/>
          <p:cNvCxnSpPr/>
          <p:nvPr/>
        </p:nvCxnSpPr>
        <p:spPr>
          <a:xfrm flipV="1">
            <a:off x="1331640" y="2060848"/>
            <a:ext cx="0" cy="345638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1" name="TextBox 30"/>
          <p:cNvSpPr txBox="1"/>
          <p:nvPr/>
        </p:nvSpPr>
        <p:spPr>
          <a:xfrm>
            <a:off x="683568" y="2708920"/>
            <a:ext cx="1107996" cy="1476457"/>
          </a:xfrm>
          <a:prstGeom prst="rect">
            <a:avLst/>
          </a:prstGeom>
          <a:noFill/>
        </p:spPr>
        <p:txBody>
          <a:bodyPr vert="vert270" wrap="square" rtlCol="0">
            <a:spAutoFit/>
          </a:bodyPr>
          <a:lstStyle/>
          <a:p>
            <a:r>
              <a:rPr lang="en-GB" sz="2400" dirty="0" smtClean="0"/>
              <a:t>Economic</a:t>
            </a:r>
          </a:p>
          <a:p>
            <a:endParaRPr lang="en-GB" sz="1200" dirty="0" smtClean="0"/>
          </a:p>
          <a:p>
            <a:r>
              <a:rPr lang="en-GB" sz="2400" dirty="0" smtClean="0"/>
              <a:t>Priority</a:t>
            </a:r>
            <a:endParaRPr lang="en-GB" sz="2400" dirty="0"/>
          </a:p>
        </p:txBody>
      </p:sp>
      <p:cxnSp>
        <p:nvCxnSpPr>
          <p:cNvPr id="15" name="Straight Arrow Connector 14"/>
          <p:cNvCxnSpPr/>
          <p:nvPr/>
        </p:nvCxnSpPr>
        <p:spPr>
          <a:xfrm flipV="1">
            <a:off x="1484040" y="5661248"/>
            <a:ext cx="4384104" cy="838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rot="5400000">
            <a:off x="2956030" y="5565774"/>
            <a:ext cx="1107996" cy="1476457"/>
          </a:xfrm>
          <a:prstGeom prst="rect">
            <a:avLst/>
          </a:prstGeom>
          <a:noFill/>
        </p:spPr>
        <p:txBody>
          <a:bodyPr vert="vert270" wrap="square" rtlCol="0">
            <a:spAutoFit/>
          </a:bodyPr>
          <a:lstStyle/>
          <a:p>
            <a:r>
              <a:rPr lang="en-GB" sz="2400" dirty="0" smtClean="0"/>
              <a:t>Economic</a:t>
            </a:r>
          </a:p>
          <a:p>
            <a:endParaRPr lang="en-GB" sz="1200" dirty="0" smtClean="0"/>
          </a:p>
          <a:p>
            <a:r>
              <a:rPr lang="en-GB" sz="2400" dirty="0" smtClean="0"/>
              <a:t>Priority</a:t>
            </a:r>
            <a:endParaRPr lang="en-GB"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12976"/>
            <a:ext cx="4464496" cy="1143000"/>
          </a:xfrm>
        </p:spPr>
        <p:txBody>
          <a:bodyPr/>
          <a:lstStyle/>
          <a:p>
            <a:r>
              <a:rPr lang="en-GB" dirty="0" smtClean="0"/>
              <a:t>Prolong safe driving?</a:t>
            </a:r>
            <a:endParaRPr lang="en-GB" dirty="0"/>
          </a:p>
        </p:txBody>
      </p:sp>
      <p:pic>
        <p:nvPicPr>
          <p:cNvPr id="3" name="Picture 2" descr="old driving dude1"/>
          <p:cNvPicPr>
            <a:picLocks noChangeAspect="1" noChangeArrowheads="1"/>
          </p:cNvPicPr>
          <p:nvPr/>
        </p:nvPicPr>
        <p:blipFill>
          <a:blip r:embed="rId2" cstate="print"/>
          <a:srcRect/>
          <a:stretch>
            <a:fillRect/>
          </a:stretch>
        </p:blipFill>
        <p:spPr bwMode="auto">
          <a:xfrm flipH="1">
            <a:off x="4355976" y="2924944"/>
            <a:ext cx="3168353"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consider...</a:t>
            </a:r>
            <a:endParaRPr lang="en-US" dirty="0"/>
          </a:p>
        </p:txBody>
      </p:sp>
      <p:sp>
        <p:nvSpPr>
          <p:cNvPr id="3" name="Content Placeholder 2"/>
          <p:cNvSpPr>
            <a:spLocks noGrp="1"/>
          </p:cNvSpPr>
          <p:nvPr>
            <p:ph idx="1"/>
          </p:nvPr>
        </p:nvSpPr>
        <p:spPr>
          <a:xfrm>
            <a:off x="0" y="1340768"/>
            <a:ext cx="9144000" cy="5517232"/>
          </a:xfrm>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r>
              <a:rPr lang="en-GB" dirty="0" smtClean="0"/>
              <a:t>Therefore in general terms, the more complex road environments are, the higher the accident involvement for older drivers.</a:t>
            </a:r>
          </a:p>
          <a:p>
            <a:r>
              <a:rPr lang="en-GB" dirty="0" smtClean="0"/>
              <a:t>‘Self-explaining’ roads which include perceptual cues are needed e.g.</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“This is a ‘quick win’ area, in which many of the benefits are likely to extend beyond older drivers to the rest of the driving population”. (Box et al., 2011)</a:t>
            </a:r>
          </a:p>
          <a:p>
            <a:endParaRPr lang="en-GB" dirty="0" smtClean="0"/>
          </a:p>
          <a:p>
            <a:r>
              <a:rPr lang="en-GB" dirty="0" smtClean="0"/>
              <a:t>To help older people stay driving later on in their life, should we design an infrastructure to help them be safe? </a:t>
            </a:r>
          </a:p>
          <a:p>
            <a:pPr lvl="1"/>
            <a:r>
              <a:rPr lang="en-GB" dirty="0" smtClean="0"/>
              <a:t>Would it be a safer environment for everyone? </a:t>
            </a:r>
          </a:p>
          <a:p>
            <a:endParaRPr lang="en-GB" dirty="0" smtClean="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fld id="{B5773058-075C-43E0-A6FB-A90425A62785}" type="slidenum">
              <a:rPr lang="en-US" smtClean="0"/>
              <a:pPr/>
              <a:t>7</a:t>
            </a:fld>
            <a:endParaRPr lang="en-US"/>
          </a:p>
        </p:txBody>
      </p:sp>
      <p:pic>
        <p:nvPicPr>
          <p:cNvPr id="83970" name="Picture 2"/>
          <p:cNvPicPr>
            <a:picLocks noChangeAspect="1" noChangeArrowheads="1"/>
          </p:cNvPicPr>
          <p:nvPr/>
        </p:nvPicPr>
        <p:blipFill>
          <a:blip r:embed="rId2" cstate="print"/>
          <a:srcRect/>
          <a:stretch>
            <a:fillRect/>
          </a:stretch>
        </p:blipFill>
        <p:spPr bwMode="auto">
          <a:xfrm>
            <a:off x="0" y="2204864"/>
            <a:ext cx="8892480" cy="1374877"/>
          </a:xfrm>
          <a:prstGeom prst="rect">
            <a:avLst/>
          </a:prstGeom>
          <a:noFill/>
          <a:ln w="9525">
            <a:noFill/>
            <a:miter lim="800000"/>
            <a:headEnd/>
            <a:tailEnd/>
          </a:ln>
        </p:spPr>
      </p:pic>
      <p:pic>
        <p:nvPicPr>
          <p:cNvPr id="83971" name="Picture 3"/>
          <p:cNvPicPr>
            <a:picLocks noChangeAspect="1" noChangeArrowheads="1"/>
          </p:cNvPicPr>
          <p:nvPr/>
        </p:nvPicPr>
        <p:blipFill>
          <a:blip r:embed="rId3" cstate="print"/>
          <a:srcRect/>
          <a:stretch>
            <a:fillRect/>
          </a:stretch>
        </p:blipFill>
        <p:spPr bwMode="auto">
          <a:xfrm>
            <a:off x="0" y="3501008"/>
            <a:ext cx="9144000" cy="1144014"/>
          </a:xfrm>
          <a:prstGeom prst="rect">
            <a:avLst/>
          </a:prstGeom>
          <a:noFill/>
          <a:ln w="9525">
            <a:noFill/>
            <a:miter lim="800000"/>
            <a:headEnd/>
            <a:tailEnd/>
          </a:ln>
        </p:spPr>
      </p:pic>
      <p:sp>
        <p:nvSpPr>
          <p:cNvPr id="7" name="Text Box 4"/>
          <p:cNvSpPr txBox="1">
            <a:spLocks noChangeArrowheads="1"/>
          </p:cNvSpPr>
          <p:nvPr/>
        </p:nvSpPr>
        <p:spPr bwMode="auto">
          <a:xfrm>
            <a:off x="179512" y="188640"/>
            <a:ext cx="8352928" cy="93610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eaLnBrk="0" hangingPunct="0"/>
            <a:r>
              <a:rPr lang="en-US" sz="2400" dirty="0" smtClean="0">
                <a:effectLst>
                  <a:outerShdw blurRad="38100" dist="38100" dir="2700000" algn="tl">
                    <a:srgbClr val="FFFFFF"/>
                  </a:outerShdw>
                </a:effectLst>
                <a:latin typeface="Tahoma" pitchFamily="34" charset="0"/>
              </a:rPr>
              <a:t>Change </a:t>
            </a:r>
            <a:r>
              <a:rPr lang="en-US" sz="2400" dirty="0" smtClean="0">
                <a:effectLst>
                  <a:outerShdw blurRad="38100" dist="38100" dir="2700000" algn="tl">
                    <a:srgbClr val="FFFFFF"/>
                  </a:outerShdw>
                </a:effectLst>
                <a:latin typeface="Tahoma" pitchFamily="34" charset="0"/>
              </a:rPr>
              <a:t>the infrastructure</a:t>
            </a:r>
          </a:p>
          <a:p>
            <a:pPr eaLnBrk="0" hangingPunct="0"/>
            <a:r>
              <a:rPr lang="en-US" sz="2400" dirty="0" smtClean="0">
                <a:effectLst>
                  <a:outerShdw blurRad="38100" dist="38100" dir="2700000" algn="tl">
                    <a:srgbClr val="FFFFFF"/>
                  </a:outerShdw>
                </a:effectLst>
                <a:latin typeface="Tahoma" pitchFamily="34" charset="0"/>
              </a:rPr>
              <a:t>	Self-explaining roads</a:t>
            </a:r>
            <a:endParaRPr lang="en-US" sz="2400" dirty="0">
              <a:effectLst>
                <a:outerShdw blurRad="38100" dist="38100" dir="2700000" algn="tl">
                  <a:srgbClr val="FFFFFF"/>
                </a:outerShdw>
              </a:effectLst>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0" y="1772816"/>
            <a:ext cx="8893175" cy="935038"/>
          </a:xfrm>
          <a:solidFill>
            <a:schemeClr val="bg1"/>
          </a:solidFill>
        </p:spPr>
        <p:txBody>
          <a:bodyPr/>
          <a:lstStyle/>
          <a:p>
            <a:pPr>
              <a:buFontTx/>
              <a:buNone/>
            </a:pPr>
            <a:r>
              <a:rPr lang="en-GB" sz="2100" b="1" dirty="0">
                <a:effectLst>
                  <a:outerShdw blurRad="38100" dist="38100" dir="2700000" algn="tl">
                    <a:srgbClr val="C0C0C0"/>
                  </a:outerShdw>
                </a:effectLst>
              </a:rPr>
              <a:t>Dashboard sign display (with user prioritisation)</a:t>
            </a:r>
          </a:p>
          <a:p>
            <a:pPr>
              <a:buFontTx/>
              <a:buNone/>
            </a:pPr>
            <a:r>
              <a:rPr lang="en-GB" sz="2100" b="1" dirty="0">
                <a:effectLst>
                  <a:outerShdw blurRad="38100" dist="38100" dir="2700000" algn="tl">
                    <a:srgbClr val="C0C0C0"/>
                  </a:outerShdw>
                </a:effectLst>
              </a:rPr>
              <a:t>Head-up sign display (with user prioritisation)</a:t>
            </a:r>
          </a:p>
          <a:p>
            <a:pPr lvl="2">
              <a:buFontTx/>
              <a:buNone/>
            </a:pPr>
            <a:endParaRPr lang="en-GB" sz="1800" dirty="0"/>
          </a:p>
          <a:p>
            <a:endParaRPr lang="en-GB" sz="2400" dirty="0"/>
          </a:p>
        </p:txBody>
      </p:sp>
      <p:pic>
        <p:nvPicPr>
          <p:cNvPr id="88068" name="Picture 4" descr="sv_pp_TrafficSignRecognition_200607012_72dpi_13x18cm"/>
          <p:cNvPicPr>
            <a:picLocks noChangeAspect="1" noChangeArrowheads="1"/>
          </p:cNvPicPr>
          <p:nvPr/>
        </p:nvPicPr>
        <p:blipFill>
          <a:blip r:embed="rId3" cstate="print"/>
          <a:srcRect/>
          <a:stretch>
            <a:fillRect/>
          </a:stretch>
        </p:blipFill>
        <p:spPr bwMode="auto">
          <a:xfrm>
            <a:off x="6789738" y="0"/>
            <a:ext cx="2354262" cy="2420938"/>
          </a:xfrm>
          <a:prstGeom prst="rect">
            <a:avLst/>
          </a:prstGeom>
          <a:noFill/>
        </p:spPr>
      </p:pic>
      <p:sp>
        <p:nvSpPr>
          <p:cNvPr id="88070" name="Text Box 6"/>
          <p:cNvSpPr txBox="1">
            <a:spLocks noChangeArrowheads="1"/>
          </p:cNvSpPr>
          <p:nvPr/>
        </p:nvSpPr>
        <p:spPr bwMode="auto">
          <a:xfrm>
            <a:off x="3059832" y="3212976"/>
            <a:ext cx="5508625" cy="1695450"/>
          </a:xfrm>
          <a:prstGeom prst="rect">
            <a:avLst/>
          </a:prstGeom>
          <a:solidFill>
            <a:schemeClr val="bg1"/>
          </a:solidFill>
          <a:ln w="9525">
            <a:noFill/>
            <a:miter lim="800000"/>
            <a:headEnd/>
            <a:tailEnd/>
          </a:ln>
          <a:effectLst/>
        </p:spPr>
        <p:txBody>
          <a:bodyPr>
            <a:spAutoFit/>
          </a:bodyPr>
          <a:lstStyle/>
          <a:p>
            <a:r>
              <a:rPr lang="en-GB" sz="2100" b="1" dirty="0">
                <a:solidFill>
                  <a:srgbClr val="000000"/>
                </a:solidFill>
                <a:effectLst>
                  <a:outerShdw blurRad="38100" dist="38100" dir="2700000" algn="tl">
                    <a:srgbClr val="C0C0C0"/>
                  </a:outerShdw>
                </a:effectLst>
              </a:rPr>
              <a:t>Head-up display of current vehicle speed</a:t>
            </a:r>
          </a:p>
          <a:p>
            <a:pPr lvl="1"/>
            <a:r>
              <a:rPr lang="en-GB" sz="2100" b="1" dirty="0">
                <a:solidFill>
                  <a:srgbClr val="000000"/>
                </a:solidFill>
                <a:effectLst>
                  <a:outerShdw blurRad="38100" dist="38100" dir="2700000" algn="tl">
                    <a:srgbClr val="C0C0C0"/>
                  </a:outerShdw>
                </a:effectLst>
              </a:rPr>
              <a:t>Audible speed cue (driving speed)</a:t>
            </a:r>
          </a:p>
          <a:p>
            <a:pPr lvl="1"/>
            <a:r>
              <a:rPr lang="en-GB" sz="2100" b="1" dirty="0">
                <a:solidFill>
                  <a:srgbClr val="000000"/>
                </a:solidFill>
                <a:effectLst>
                  <a:outerShdw blurRad="38100" dist="38100" dir="2700000" algn="tl">
                    <a:srgbClr val="C0C0C0"/>
                  </a:outerShdw>
                </a:effectLst>
              </a:rPr>
              <a:t>Audible warning when reach actual speed limit</a:t>
            </a:r>
          </a:p>
          <a:p>
            <a:pPr lvl="1"/>
            <a:r>
              <a:rPr lang="en-GB" sz="2100" b="1" dirty="0">
                <a:solidFill>
                  <a:srgbClr val="000000"/>
                </a:solidFill>
                <a:effectLst>
                  <a:outerShdw blurRad="38100" dist="38100" dir="2700000" algn="tl">
                    <a:srgbClr val="C0C0C0"/>
                  </a:outerShdw>
                </a:effectLst>
              </a:rPr>
              <a:t>Intelligent Speed Adaptation</a:t>
            </a:r>
            <a:endParaRPr lang="en-US" dirty="0"/>
          </a:p>
        </p:txBody>
      </p:sp>
      <p:pic>
        <p:nvPicPr>
          <p:cNvPr id="88071" name="Picture 7" descr="dft_roads_023512-7"/>
          <p:cNvPicPr>
            <a:picLocks noChangeAspect="1" noChangeArrowheads="1"/>
          </p:cNvPicPr>
          <p:nvPr/>
        </p:nvPicPr>
        <p:blipFill>
          <a:blip r:embed="rId4" cstate="print"/>
          <a:srcRect/>
          <a:stretch>
            <a:fillRect/>
          </a:stretch>
        </p:blipFill>
        <p:spPr bwMode="auto">
          <a:xfrm>
            <a:off x="0" y="2492375"/>
            <a:ext cx="3203575" cy="2398713"/>
          </a:xfrm>
          <a:prstGeom prst="rect">
            <a:avLst/>
          </a:prstGeom>
          <a:noFill/>
          <a:ln w="9525">
            <a:noFill/>
            <a:miter lim="800000"/>
            <a:headEnd/>
            <a:tailEnd/>
          </a:ln>
        </p:spPr>
      </p:pic>
      <p:sp>
        <p:nvSpPr>
          <p:cNvPr id="88072" name="Text Box 8"/>
          <p:cNvSpPr txBox="1">
            <a:spLocks noChangeArrowheads="1"/>
          </p:cNvSpPr>
          <p:nvPr/>
        </p:nvSpPr>
        <p:spPr bwMode="auto">
          <a:xfrm>
            <a:off x="0" y="5013176"/>
            <a:ext cx="6481763" cy="576263"/>
          </a:xfrm>
          <a:prstGeom prst="rect">
            <a:avLst/>
          </a:prstGeom>
          <a:solidFill>
            <a:srgbClr val="FF99CC"/>
          </a:solidFill>
          <a:ln w="9525">
            <a:solidFill>
              <a:srgbClr val="000000"/>
            </a:solidFill>
            <a:miter lim="800000"/>
            <a:headEnd/>
            <a:tailEnd/>
          </a:ln>
        </p:spPr>
        <p:txBody>
          <a:bodyPr/>
          <a:lstStyle/>
          <a:p>
            <a:pPr algn="ctr" eaLnBrk="0" hangingPunct="0"/>
            <a:r>
              <a:rPr lang="en-US" sz="2400" b="1">
                <a:effectLst>
                  <a:outerShdw blurRad="38100" dist="38100" dir="2700000" algn="tl">
                    <a:srgbClr val="FFFFFF"/>
                  </a:outerShdw>
                </a:effectLst>
                <a:latin typeface="Tahoma" pitchFamily="34" charset="0"/>
              </a:rPr>
              <a:t>GLARE AND LUMINANCE</a:t>
            </a:r>
          </a:p>
        </p:txBody>
      </p:sp>
      <p:sp>
        <p:nvSpPr>
          <p:cNvPr id="88073" name="Rectangle 9"/>
          <p:cNvSpPr>
            <a:spLocks noChangeArrowheads="1"/>
          </p:cNvSpPr>
          <p:nvPr/>
        </p:nvSpPr>
        <p:spPr bwMode="auto">
          <a:xfrm>
            <a:off x="0" y="5661248"/>
            <a:ext cx="9144000" cy="1374775"/>
          </a:xfrm>
          <a:prstGeom prst="rect">
            <a:avLst/>
          </a:prstGeom>
          <a:solidFill>
            <a:schemeClr val="bg1"/>
          </a:solidFill>
          <a:ln w="9525">
            <a:noFill/>
            <a:miter lim="800000"/>
            <a:headEnd/>
            <a:tailEnd/>
          </a:ln>
          <a:effectLst/>
        </p:spPr>
        <p:txBody>
          <a:bodyPr>
            <a:spAutoFit/>
          </a:bodyPr>
          <a:lstStyle/>
          <a:p>
            <a:r>
              <a:rPr lang="en-GB" sz="2100" b="1" dirty="0">
                <a:solidFill>
                  <a:srgbClr val="000000"/>
                </a:solidFill>
                <a:effectLst>
                  <a:outerShdw blurRad="38100" dist="38100" dir="2700000" algn="tl">
                    <a:srgbClr val="C0C0C0"/>
                  </a:outerShdw>
                </a:effectLst>
              </a:rPr>
              <a:t>Night vision enhancement</a:t>
            </a:r>
          </a:p>
          <a:p>
            <a:r>
              <a:rPr lang="en-GB" sz="2100" dirty="0">
                <a:solidFill>
                  <a:srgbClr val="000000"/>
                </a:solidFill>
              </a:rPr>
              <a:t>Head-up display</a:t>
            </a:r>
          </a:p>
          <a:p>
            <a:r>
              <a:rPr lang="en-GB" sz="2100" dirty="0">
                <a:solidFill>
                  <a:srgbClr val="000000"/>
                </a:solidFill>
              </a:rPr>
              <a:t>Dashboard display</a:t>
            </a:r>
          </a:p>
          <a:p>
            <a:endParaRPr lang="en-US" sz="2100" dirty="0">
              <a:solidFill>
                <a:srgbClr val="000000"/>
              </a:solidFill>
            </a:endParaRPr>
          </a:p>
        </p:txBody>
      </p:sp>
      <p:sp>
        <p:nvSpPr>
          <p:cNvPr id="88074" name="Text Box 10"/>
          <p:cNvSpPr txBox="1">
            <a:spLocks noChangeArrowheads="1"/>
          </p:cNvSpPr>
          <p:nvPr/>
        </p:nvSpPr>
        <p:spPr bwMode="auto">
          <a:xfrm>
            <a:off x="0" y="1196752"/>
            <a:ext cx="6696075" cy="647700"/>
          </a:xfrm>
          <a:prstGeom prst="rect">
            <a:avLst/>
          </a:prstGeom>
          <a:solidFill>
            <a:srgbClr val="99CCFF"/>
          </a:solidFill>
          <a:ln w="9525">
            <a:solidFill>
              <a:srgbClr val="000000"/>
            </a:solidFill>
            <a:miter lim="800000"/>
            <a:headEnd/>
            <a:tailEnd/>
          </a:ln>
        </p:spPr>
        <p:txBody>
          <a:bodyPr/>
          <a:lstStyle/>
          <a:p>
            <a:pPr algn="ctr" eaLnBrk="0" hangingPunct="0"/>
            <a:r>
              <a:rPr lang="en-US" sz="2400" b="1">
                <a:effectLst>
                  <a:outerShdw blurRad="38100" dist="38100" dir="2700000" algn="tl">
                    <a:srgbClr val="FFFFFF"/>
                  </a:outerShdw>
                </a:effectLst>
                <a:latin typeface="Tahoma" pitchFamily="34" charset="0"/>
              </a:rPr>
              <a:t>EXTERNAL DISTRACTIONS</a:t>
            </a:r>
          </a:p>
        </p:txBody>
      </p:sp>
      <p:sp>
        <p:nvSpPr>
          <p:cNvPr id="88075" name="Text Box 11"/>
          <p:cNvSpPr txBox="1">
            <a:spLocks noChangeArrowheads="1"/>
          </p:cNvSpPr>
          <p:nvPr/>
        </p:nvSpPr>
        <p:spPr bwMode="auto">
          <a:xfrm>
            <a:off x="2592388" y="2564904"/>
            <a:ext cx="6551612" cy="504056"/>
          </a:xfrm>
          <a:prstGeom prst="rect">
            <a:avLst/>
          </a:prstGeom>
          <a:solidFill>
            <a:srgbClr val="CC99FF"/>
          </a:solidFill>
          <a:ln w="9525">
            <a:solidFill>
              <a:srgbClr val="000000"/>
            </a:solidFill>
            <a:miter lim="800000"/>
            <a:headEnd/>
            <a:tailEnd/>
          </a:ln>
        </p:spPr>
        <p:txBody>
          <a:bodyPr/>
          <a:lstStyle/>
          <a:p>
            <a:pPr algn="ctr" eaLnBrk="0" hangingPunct="0"/>
            <a:r>
              <a:rPr lang="en-US" sz="2400" b="1">
                <a:effectLst>
                  <a:outerShdw blurRad="38100" dist="38100" dir="2700000" algn="tl">
                    <a:srgbClr val="FFFFFF"/>
                  </a:outerShdw>
                </a:effectLst>
                <a:latin typeface="Tahoma" pitchFamily="34" charset="0"/>
              </a:rPr>
              <a:t>MAINTAINING A CONSTANT SPEED</a:t>
            </a:r>
          </a:p>
        </p:txBody>
      </p:sp>
      <p:pic>
        <p:nvPicPr>
          <p:cNvPr id="88076" name="Picture 12" descr="NightVision"/>
          <p:cNvPicPr>
            <a:picLocks noChangeAspect="1" noChangeArrowheads="1"/>
          </p:cNvPicPr>
          <p:nvPr/>
        </p:nvPicPr>
        <p:blipFill>
          <a:blip r:embed="rId5" cstate="print"/>
          <a:srcRect/>
          <a:stretch>
            <a:fillRect/>
          </a:stretch>
        </p:blipFill>
        <p:spPr bwMode="auto">
          <a:xfrm>
            <a:off x="6012160" y="4941168"/>
            <a:ext cx="2916237" cy="2187575"/>
          </a:xfrm>
          <a:prstGeom prst="rect">
            <a:avLst/>
          </a:prstGeom>
          <a:solidFill>
            <a:schemeClr val="bg1">
              <a:alpha val="89999"/>
            </a:schemeClr>
          </a:solidFill>
        </p:spPr>
      </p:pic>
      <p:sp>
        <p:nvSpPr>
          <p:cNvPr id="12" name="Text Box 4"/>
          <p:cNvSpPr txBox="1">
            <a:spLocks noChangeArrowheads="1"/>
          </p:cNvSpPr>
          <p:nvPr/>
        </p:nvSpPr>
        <p:spPr bwMode="auto">
          <a:xfrm>
            <a:off x="107504" y="0"/>
            <a:ext cx="8352928" cy="93610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eaLnBrk="0" hangingPunct="0"/>
            <a:r>
              <a:rPr lang="en-US" sz="2400" dirty="0" smtClean="0">
                <a:effectLst>
                  <a:outerShdw blurRad="38100" dist="38100" dir="2700000" algn="tl">
                    <a:srgbClr val="FFFFFF"/>
                  </a:outerShdw>
                </a:effectLst>
                <a:latin typeface="Tahoma" pitchFamily="34" charset="0"/>
              </a:rPr>
              <a:t>Change </a:t>
            </a:r>
            <a:r>
              <a:rPr lang="en-US" sz="2400" dirty="0" smtClean="0">
                <a:effectLst>
                  <a:outerShdw blurRad="38100" dist="38100" dir="2700000" algn="tl">
                    <a:srgbClr val="FFFFFF"/>
                  </a:outerShdw>
                </a:effectLst>
                <a:latin typeface="Tahoma" pitchFamily="34" charset="0"/>
              </a:rPr>
              <a:t>the </a:t>
            </a:r>
            <a:r>
              <a:rPr lang="en-US" sz="2400" dirty="0" smtClean="0">
                <a:effectLst>
                  <a:outerShdw blurRad="38100" dist="38100" dir="2700000" algn="tl">
                    <a:srgbClr val="FFFFFF"/>
                  </a:outerShdw>
                </a:effectLst>
                <a:latin typeface="Tahoma" pitchFamily="34" charset="0"/>
              </a:rPr>
              <a:t>vehicle</a:t>
            </a:r>
          </a:p>
          <a:p>
            <a:pPr eaLnBrk="0" hangingPunct="0"/>
            <a:r>
              <a:rPr lang="en-US" sz="2400" dirty="0" smtClean="0">
                <a:effectLst>
                  <a:outerShdw blurRad="38100" dist="38100" dir="2700000" algn="tl">
                    <a:srgbClr val="FFFFFF"/>
                  </a:outerShdw>
                </a:effectLst>
                <a:latin typeface="Tahoma" pitchFamily="34" charset="0"/>
              </a:rPr>
              <a:t>Increase the automation?</a:t>
            </a:r>
            <a:endParaRPr lang="en-US" sz="2400" dirty="0" smtClean="0">
              <a:effectLst>
                <a:outerShdw blurRad="38100" dist="38100" dir="2700000" algn="tl">
                  <a:srgbClr val="FFFFFF"/>
                </a:outerShdw>
              </a:effectLst>
              <a:latin typeface="Tahoma" pitchFamily="34" charset="0"/>
            </a:endParaRPr>
          </a:p>
        </p:txBody>
      </p:sp>
      <p:sp>
        <p:nvSpPr>
          <p:cNvPr id="13" name="Rectangle 12"/>
          <p:cNvSpPr/>
          <p:nvPr/>
        </p:nvSpPr>
        <p:spPr>
          <a:xfrm>
            <a:off x="0" y="6657945"/>
            <a:ext cx="6012160" cy="415498"/>
          </a:xfrm>
          <a:prstGeom prst="rect">
            <a:avLst/>
          </a:prstGeom>
        </p:spPr>
        <p:txBody>
          <a:bodyPr wrap="square">
            <a:spAutoFit/>
          </a:bodyPr>
          <a:lstStyle/>
          <a:p>
            <a:r>
              <a:rPr lang="en-GB" sz="1050" dirty="0" err="1"/>
              <a:t>Musselwhite</a:t>
            </a:r>
            <a:r>
              <a:rPr lang="en-GB" sz="1050" dirty="0"/>
              <a:t>, C. and Haddad, H. (2008). </a:t>
            </a:r>
            <a:r>
              <a:rPr lang="en-GB" sz="1050" dirty="0">
                <a:hlinkClick r:id="rId6"/>
              </a:rPr>
              <a:t>Prolonging safe driving through technology. Final Report</a:t>
            </a:r>
            <a:r>
              <a:rPr lang="en-GB" sz="1050" dirty="0"/>
              <a:t>. UWE research report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Box 4"/>
          <p:cNvSpPr txBox="1">
            <a:spLocks noChangeArrowheads="1"/>
          </p:cNvSpPr>
          <p:nvPr/>
        </p:nvSpPr>
        <p:spPr bwMode="auto">
          <a:xfrm>
            <a:off x="251520" y="116632"/>
            <a:ext cx="4824536" cy="122413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eaLnBrk="0" hangingPunct="0"/>
            <a:r>
              <a:rPr lang="en-US" sz="2400" b="1" dirty="0" smtClean="0">
                <a:effectLst>
                  <a:outerShdw blurRad="38100" dist="38100" dir="2700000" algn="tl">
                    <a:srgbClr val="FFFFFF"/>
                  </a:outerShdw>
                </a:effectLst>
                <a:latin typeface="Tahoma" pitchFamily="34" charset="0"/>
              </a:rPr>
              <a:t>Change the law: </a:t>
            </a:r>
            <a:r>
              <a:rPr lang="en-US" sz="2000" dirty="0" smtClean="0">
                <a:effectLst>
                  <a:outerShdw blurRad="38100" dist="38100" dir="2700000" algn="tl">
                    <a:srgbClr val="FFFFFF"/>
                  </a:outerShdw>
                </a:effectLst>
                <a:latin typeface="Tahoma" pitchFamily="34" charset="0"/>
              </a:rPr>
              <a:t>Restrict driving</a:t>
            </a:r>
          </a:p>
          <a:p>
            <a:pPr eaLnBrk="0" hangingPunct="0"/>
            <a:r>
              <a:rPr lang="en-US" sz="2000" dirty="0" smtClean="0">
                <a:effectLst>
                  <a:outerShdw blurRad="38100" dist="38100" dir="2700000" algn="tl">
                    <a:srgbClr val="FFFFFF"/>
                  </a:outerShdw>
                </a:effectLst>
                <a:latin typeface="Tahoma" pitchFamily="34" charset="0"/>
              </a:rPr>
              <a:t>	Re-take driving test</a:t>
            </a:r>
          </a:p>
          <a:p>
            <a:pPr eaLnBrk="0" hangingPunct="0"/>
            <a:r>
              <a:rPr lang="en-US" sz="2000" dirty="0" smtClean="0">
                <a:effectLst>
                  <a:outerShdw blurRad="38100" dist="38100" dir="2700000" algn="tl">
                    <a:srgbClr val="FFFFFF"/>
                  </a:outerShdw>
                </a:effectLst>
                <a:latin typeface="Tahoma" pitchFamily="34" charset="0"/>
              </a:rPr>
              <a:t>	Stricter medical test</a:t>
            </a:r>
          </a:p>
          <a:p>
            <a:pPr eaLnBrk="0" hangingPunct="0"/>
            <a:r>
              <a:rPr lang="en-US" sz="2000" dirty="0" smtClean="0">
                <a:effectLst>
                  <a:outerShdw blurRad="38100" dist="38100" dir="2700000" algn="tl">
                    <a:srgbClr val="FFFFFF"/>
                  </a:outerShdw>
                </a:effectLst>
                <a:latin typeface="Tahoma" pitchFamily="34" charset="0"/>
              </a:rPr>
              <a:t>	</a:t>
            </a:r>
          </a:p>
          <a:p>
            <a:pPr eaLnBrk="0" hangingPunct="0"/>
            <a:endParaRPr lang="en-US" sz="2400" dirty="0">
              <a:effectLst>
                <a:outerShdw blurRad="38100" dist="38100" dir="2700000" algn="tl">
                  <a:srgbClr val="FFFFFF"/>
                </a:outerShdw>
              </a:effectLst>
              <a:latin typeface="Tahoma" pitchFamily="34" charset="0"/>
            </a:endParaRPr>
          </a:p>
        </p:txBody>
      </p:sp>
      <p:sp>
        <p:nvSpPr>
          <p:cNvPr id="5" name="Text Box 4"/>
          <p:cNvSpPr txBox="1">
            <a:spLocks noChangeArrowheads="1"/>
          </p:cNvSpPr>
          <p:nvPr/>
        </p:nvSpPr>
        <p:spPr bwMode="auto">
          <a:xfrm>
            <a:off x="5148064" y="5157192"/>
            <a:ext cx="3384376" cy="158417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r>
              <a:rPr lang="en-US" sz="2000" dirty="0" smtClean="0">
                <a:latin typeface="Tahoma" pitchFamily="34" charset="0"/>
              </a:rPr>
              <a:t>No to extra tests</a:t>
            </a:r>
          </a:p>
          <a:p>
            <a:r>
              <a:rPr lang="en-US" sz="1400" dirty="0"/>
              <a:t>Other than for prompting</a:t>
            </a:r>
          </a:p>
          <a:p>
            <a:r>
              <a:rPr lang="en-US" sz="2000" dirty="0" smtClean="0">
                <a:latin typeface="Tahoma" pitchFamily="34" charset="0"/>
              </a:rPr>
              <a:t>Self-regulation?</a:t>
            </a:r>
            <a:endParaRPr lang="en-US" sz="2000" dirty="0" smtClean="0">
              <a:latin typeface="Tahoma" pitchFamily="34" charset="0"/>
            </a:endParaRPr>
          </a:p>
          <a:p>
            <a:r>
              <a:rPr lang="en-GB" sz="1400" dirty="0" smtClean="0"/>
              <a:t>Works well, but the future with working later? More car centric society?</a:t>
            </a:r>
          </a:p>
          <a:p>
            <a:endParaRPr lang="en-GB" sz="1200" dirty="0" smtClean="0"/>
          </a:p>
        </p:txBody>
      </p:sp>
      <p:sp>
        <p:nvSpPr>
          <p:cNvPr id="6" name="Rectangle 5"/>
          <p:cNvSpPr/>
          <p:nvPr/>
        </p:nvSpPr>
        <p:spPr>
          <a:xfrm rot="20988852">
            <a:off x="5242898" y="1084733"/>
            <a:ext cx="3775738"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b="1" dirty="0">
                <a:latin typeface="Rockwell Extra Bold" pitchFamily="18" charset="0"/>
              </a:rPr>
              <a:t>Retest elderly drivers to make sure they are still safe behind the wheel, new report urges</a:t>
            </a:r>
          </a:p>
          <a:p>
            <a:r>
              <a:rPr lang="en-GB" b="1" dirty="0">
                <a:latin typeface="Rockwell Extra Bold" pitchFamily="18" charset="0"/>
              </a:rPr>
              <a:t>Number of older car users set to surge, report </a:t>
            </a:r>
            <a:r>
              <a:rPr lang="en-GB" b="1" dirty="0" smtClean="0">
                <a:latin typeface="Rockwell Extra Bold" pitchFamily="18" charset="0"/>
              </a:rPr>
              <a:t>says</a:t>
            </a:r>
            <a:endParaRPr lang="en-GB" dirty="0"/>
          </a:p>
        </p:txBody>
      </p:sp>
      <p:sp>
        <p:nvSpPr>
          <p:cNvPr id="7" name="Rectangle 6"/>
          <p:cNvSpPr/>
          <p:nvPr/>
        </p:nvSpPr>
        <p:spPr>
          <a:xfrm rot="1220837">
            <a:off x="5136903" y="3753235"/>
            <a:ext cx="4020153"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b="1" dirty="0">
                <a:latin typeface="Rockwell Extra Bold" pitchFamily="18" charset="0"/>
              </a:rPr>
              <a:t>Elderly drivers should be banned from motorways, says road safety charity</a:t>
            </a:r>
          </a:p>
        </p:txBody>
      </p:sp>
      <p:graphicFrame>
        <p:nvGraphicFramePr>
          <p:cNvPr id="8" name="Table 7"/>
          <p:cNvGraphicFramePr>
            <a:graphicFrameLocks noGrp="1"/>
          </p:cNvGraphicFramePr>
          <p:nvPr/>
        </p:nvGraphicFramePr>
        <p:xfrm>
          <a:off x="1" y="1628800"/>
          <a:ext cx="4932040" cy="5229201"/>
        </p:xfrm>
        <a:graphic>
          <a:graphicData uri="http://schemas.openxmlformats.org/drawingml/2006/table">
            <a:tbl>
              <a:tblPr/>
              <a:tblGrid>
                <a:gridCol w="1363588"/>
                <a:gridCol w="1578891"/>
                <a:gridCol w="1989561"/>
              </a:tblGrid>
              <a:tr h="598324">
                <a:tc>
                  <a:txBody>
                    <a:bodyPr/>
                    <a:lstStyle/>
                    <a:p>
                      <a:pPr>
                        <a:lnSpc>
                          <a:spcPct val="115000"/>
                        </a:lnSpc>
                        <a:spcAft>
                          <a:spcPts val="0"/>
                        </a:spcAft>
                      </a:pPr>
                      <a:r>
                        <a:rPr lang="en-GB" sz="1100" b="1" dirty="0">
                          <a:latin typeface="Calibri"/>
                          <a:ea typeface="Calibri"/>
                          <a:cs typeface="Times New Roman"/>
                        </a:rPr>
                        <a:t>Grabowski et al (2004)</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latin typeface="Calibri"/>
                          <a:ea typeface="Calibri"/>
                          <a:cs typeface="Times New Roman"/>
                        </a:rPr>
                        <a:t>USA </a:t>
                      </a:r>
                      <a:r>
                        <a:rPr lang="en-GB" sz="1100" b="1" dirty="0" smtClean="0">
                          <a:latin typeface="Calibri"/>
                          <a:ea typeface="Calibri"/>
                          <a:cs typeface="Times New Roman"/>
                        </a:rPr>
                        <a:t>–</a:t>
                      </a:r>
                      <a:endParaRPr lang="en-GB" sz="1100" b="1" dirty="0">
                        <a:latin typeface="Calibri"/>
                        <a:ea typeface="Calibri"/>
                        <a:cs typeface="Times New Roman"/>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a:latin typeface="Calibri"/>
                          <a:ea typeface="Calibri"/>
                          <a:cs typeface="Times New Roman"/>
                        </a:rPr>
                        <a:t>Vision tests, road tests, more frequent licence renewals, in person renewals no difference </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157">
                <a:tc>
                  <a:txBody>
                    <a:bodyPr/>
                    <a:lstStyle/>
                    <a:p>
                      <a:pPr>
                        <a:lnSpc>
                          <a:spcPct val="115000"/>
                        </a:lnSpc>
                        <a:spcAft>
                          <a:spcPts val="0"/>
                        </a:spcAft>
                      </a:pPr>
                      <a:r>
                        <a:rPr lang="en-GB" sz="1100" b="1">
                          <a:latin typeface="Calibri"/>
                          <a:ea typeface="Calibri"/>
                          <a:cs typeface="Times New Roman"/>
                        </a:rPr>
                        <a:t>Langford et al (2008)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latin typeface="Calibri"/>
                          <a:ea typeface="Calibri"/>
                          <a:cs typeface="Times New Roman"/>
                        </a:rPr>
                        <a:t>Victoria (no age controls) </a:t>
                      </a:r>
                      <a:r>
                        <a:rPr lang="en-GB" sz="1100" b="1" dirty="0" smtClean="0">
                          <a:latin typeface="Calibri"/>
                          <a:ea typeface="Calibri"/>
                          <a:cs typeface="Times New Roman"/>
                        </a:rPr>
                        <a:t>and</a:t>
                      </a:r>
                      <a:r>
                        <a:rPr lang="en-GB" sz="1100" b="1" baseline="0" dirty="0" smtClean="0">
                          <a:latin typeface="Calibri"/>
                          <a:ea typeface="Calibri"/>
                          <a:cs typeface="Times New Roman"/>
                        </a:rPr>
                        <a:t> </a:t>
                      </a:r>
                      <a:endParaRPr lang="en-GB" sz="1100" b="1" dirty="0">
                        <a:latin typeface="Calibri"/>
                        <a:ea typeface="Calibri"/>
                        <a:cs typeface="Times New Roman"/>
                      </a:endParaRPr>
                    </a:p>
                    <a:p>
                      <a:pPr>
                        <a:lnSpc>
                          <a:spcPct val="115000"/>
                        </a:lnSpc>
                        <a:spcAft>
                          <a:spcPts val="0"/>
                        </a:spcAft>
                      </a:pPr>
                      <a:r>
                        <a:rPr lang="en-GB" sz="1100" b="1" dirty="0">
                          <a:latin typeface="Calibri"/>
                          <a:ea typeface="Calibri"/>
                          <a:cs typeface="Times New Roman"/>
                        </a:rPr>
                        <a:t>New South Wales (medical assessment 80+ and on road test 85+)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latin typeface="Calibri"/>
                          <a:ea typeface="Calibri"/>
                          <a:cs typeface="Times New Roman"/>
                        </a:rPr>
                        <a:t>No sig </a:t>
                      </a:r>
                      <a:r>
                        <a:rPr lang="en-GB" sz="1100" b="1" dirty="0" err="1">
                          <a:latin typeface="Calibri"/>
                          <a:ea typeface="Calibri"/>
                          <a:cs typeface="Times New Roman"/>
                        </a:rPr>
                        <a:t>diffs</a:t>
                      </a:r>
                      <a:r>
                        <a:rPr lang="en-GB" sz="1100" b="1" dirty="0">
                          <a:latin typeface="Calibri"/>
                          <a:ea typeface="Calibri"/>
                          <a:cs typeface="Times New Roman"/>
                        </a:rPr>
                        <a:t> for older or other road users</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157">
                <a:tc>
                  <a:txBody>
                    <a:bodyPr/>
                    <a:lstStyle/>
                    <a:p>
                      <a:pPr>
                        <a:lnSpc>
                          <a:spcPct val="115000"/>
                        </a:lnSpc>
                        <a:spcAft>
                          <a:spcPts val="0"/>
                        </a:spcAft>
                      </a:pPr>
                      <a:r>
                        <a:rPr lang="en-GB" sz="1100" b="1">
                          <a:latin typeface="Calibri"/>
                          <a:ea typeface="Calibri"/>
                          <a:cs typeface="Times New Roman"/>
                        </a:rPr>
                        <a:t>Mitchell (2008)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smtClean="0">
                          <a:latin typeface="Calibri"/>
                          <a:ea typeface="Calibri"/>
                          <a:cs typeface="Times New Roman"/>
                        </a:rPr>
                        <a:t>Across Europe</a:t>
                      </a:r>
                      <a:endParaRPr lang="en-GB" sz="1100" b="1" dirty="0">
                        <a:latin typeface="Calibri"/>
                        <a:ea typeface="Calibri"/>
                        <a:cs typeface="Times New Roman"/>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latin typeface="Calibri"/>
                          <a:ea typeface="Calibri"/>
                          <a:cs typeface="Times New Roman"/>
                        </a:rPr>
                        <a:t>lowest fatality rates for this age group occur in two of the countries (UK and the Netherlands) with more relaxed procedures</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990">
                <a:tc>
                  <a:txBody>
                    <a:bodyPr/>
                    <a:lstStyle/>
                    <a:p>
                      <a:pPr>
                        <a:lnSpc>
                          <a:spcPct val="115000"/>
                        </a:lnSpc>
                        <a:spcAft>
                          <a:spcPts val="1000"/>
                        </a:spcAft>
                      </a:pPr>
                      <a:r>
                        <a:rPr lang="en-GB" sz="1100" b="1">
                          <a:latin typeface="Calibri"/>
                          <a:ea typeface="Calibri"/>
                          <a:cs typeface="Times New Roman"/>
                        </a:rPr>
                        <a:t>Siren and Meng (2012)</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a:lnSpc>
                          <a:spcPct val="115000"/>
                        </a:lnSpc>
                        <a:spcAft>
                          <a:spcPts val="0"/>
                        </a:spcAft>
                      </a:pPr>
                      <a:r>
                        <a:rPr lang="en-GB" sz="1100" b="1">
                          <a:latin typeface="Calibri"/>
                          <a:ea typeface="Calibri"/>
                          <a:cs typeface="Times New Roman"/>
                        </a:rPr>
                        <a:t>introduction of age-based cognitive screening starting from the age of 70 in Denmark in May 2006, in a population-based study.</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latin typeface="Calibri"/>
                          <a:ea typeface="Calibri"/>
                          <a:cs typeface="Times New Roman"/>
                        </a:rPr>
                        <a:t>Whilst collision rates for car drivers did not significantly change across any age group. the collision rate for older vulnerable road users in the post-implementation period increased significantly: by 38%.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8573">
                <a:tc>
                  <a:txBody>
                    <a:bodyPr/>
                    <a:lstStyle/>
                    <a:p>
                      <a:pPr>
                        <a:lnSpc>
                          <a:spcPct val="115000"/>
                        </a:lnSpc>
                        <a:spcAft>
                          <a:spcPts val="0"/>
                        </a:spcAft>
                      </a:pPr>
                      <a:r>
                        <a:rPr lang="en-GB" sz="1100" b="1" dirty="0">
                          <a:latin typeface="Calibri"/>
                          <a:ea typeface="Calibri"/>
                          <a:cs typeface="Times New Roman"/>
                        </a:rPr>
                        <a:t>Langford et al., </a:t>
                      </a:r>
                      <a:r>
                        <a:rPr lang="en-GB" sz="1100" b="1" dirty="0" smtClean="0">
                          <a:latin typeface="Calibri"/>
                          <a:ea typeface="Calibri"/>
                          <a:cs typeface="Times New Roman"/>
                        </a:rPr>
                        <a:t>(2004). </a:t>
                      </a:r>
                      <a:endParaRPr lang="en-GB" sz="1100" b="1" dirty="0">
                        <a:latin typeface="Calibri"/>
                        <a:ea typeface="Calibri"/>
                        <a:cs typeface="Times New Roman"/>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a:latin typeface="Calibri"/>
                          <a:ea typeface="Calibri"/>
                          <a:cs typeface="Times New Roman"/>
                        </a:rPr>
                        <a:t>In Sydney (where there is mandatory assessment from 80 years onwards) and Melbourne (in which there are no age-based controls)</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latin typeface="Calibri"/>
                          <a:ea typeface="Calibri"/>
                          <a:cs typeface="Times New Roman"/>
                        </a:rPr>
                        <a:t>older drivers in Sydney (with age-based controls) had higher collision risks per licence and per times spent driving than those in Melbourne (who had no controls).</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2064</Words>
  <Application>Microsoft Office PowerPoint</Application>
  <PresentationFormat>On-screen Show (4:3)</PresentationFormat>
  <Paragraphs>284</Paragraphs>
  <Slides>17</Slides>
  <Notes>3</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Default Design</vt:lpstr>
      <vt:lpstr>Slide 1</vt:lpstr>
      <vt:lpstr>Slide 2</vt:lpstr>
      <vt:lpstr>Slide 3</vt:lpstr>
      <vt:lpstr>Slide 4</vt:lpstr>
      <vt:lpstr>Traditional Categorisation of Trip Purposes</vt:lpstr>
      <vt:lpstr>Prolong safe driving?</vt:lpstr>
      <vt:lpstr>To consider...</vt:lpstr>
      <vt:lpstr>Slide 8</vt:lpstr>
      <vt:lpstr>Slide 9</vt:lpstr>
      <vt:lpstr>Slide 10</vt:lpstr>
      <vt:lpstr>Leaving the vehicle behind</vt:lpstr>
      <vt:lpstr>Slide 12</vt:lpstr>
      <vt:lpstr>Slide 13</vt:lpstr>
      <vt:lpstr>Slide 14</vt:lpstr>
      <vt:lpstr>Slide 15</vt:lpstr>
      <vt:lpstr>Conclusion</vt:lpstr>
      <vt:lpstr>Slide 17</vt:lpstr>
    </vt:vector>
  </TitlesOfParts>
  <Company>Swansea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of Wales Swansea</dc:creator>
  <cp:lastModifiedBy>University of Wales Swansea</cp:lastModifiedBy>
  <cp:revision>16</cp:revision>
  <dcterms:created xsi:type="dcterms:W3CDTF">2014-03-05T08:46:48Z</dcterms:created>
  <dcterms:modified xsi:type="dcterms:W3CDTF">2014-03-05T17:11:04Z</dcterms:modified>
</cp:coreProperties>
</file>